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Boulder" pitchFamily="2" charset="77"/>
      <p:regular r:id="rId24"/>
    </p:embeddedFont>
    <p:embeddedFont>
      <p:font typeface="Nunito" pitchFamily="2" charset="77"/>
      <p:regular r:id="rId25"/>
      <p:bold r:id="rId26"/>
      <p:italic r:id="rId27"/>
      <p:boldItalic r:id="rId28"/>
    </p:embeddedFont>
    <p:embeddedFont>
      <p:font typeface="Nunito Bold" pitchFamily="2" charset="77"/>
      <p:regular r:id="rId29"/>
      <p:bold r:id="rId30"/>
    </p:embeddedFont>
    <p:embeddedFont>
      <p:font typeface="Nunito Bold Italics" pitchFamily="2" charset="77"/>
      <p:regular r:id="rId31"/>
      <p:bold r:id="rId32"/>
      <p:italic r:id="rId33"/>
      <p:boldItalic r:id="rId34"/>
    </p:embeddedFont>
    <p:embeddedFont>
      <p:font typeface="Nunito Italics" pitchFamily="2" charset="77"/>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62" autoAdjust="0"/>
  </p:normalViewPr>
  <p:slideViewPr>
    <p:cSldViewPr>
      <p:cViewPr varScale="1">
        <p:scale>
          <a:sx n="69" d="100"/>
          <a:sy n="69" d="100"/>
        </p:scale>
        <p:origin x="920"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3.sv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3.sv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184238">
            <a:off x="9250474" y="-12567265"/>
            <a:ext cx="18278226" cy="15785741"/>
          </a:xfrm>
          <a:custGeom>
            <a:avLst/>
            <a:gdLst/>
            <a:ahLst/>
            <a:cxnLst/>
            <a:rect l="l" t="t" r="r" b="b"/>
            <a:pathLst>
              <a:path w="18278226" h="15785741">
                <a:moveTo>
                  <a:pt x="0" y="0"/>
                </a:moveTo>
                <a:lnTo>
                  <a:pt x="18278226" y="0"/>
                </a:lnTo>
                <a:lnTo>
                  <a:pt x="18278226" y="15785740"/>
                </a:lnTo>
                <a:lnTo>
                  <a:pt x="0" y="15785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rot="-10174831">
            <a:off x="-13391626" y="3811780"/>
            <a:ext cx="18278226" cy="15785741"/>
          </a:xfrm>
          <a:custGeom>
            <a:avLst/>
            <a:gdLst/>
            <a:ahLst/>
            <a:cxnLst/>
            <a:rect l="l" t="t" r="r" b="b"/>
            <a:pathLst>
              <a:path w="18278226" h="15785741">
                <a:moveTo>
                  <a:pt x="0" y="0"/>
                </a:moveTo>
                <a:lnTo>
                  <a:pt x="18278226" y="0"/>
                </a:lnTo>
                <a:lnTo>
                  <a:pt x="18278226" y="15785740"/>
                </a:lnTo>
                <a:lnTo>
                  <a:pt x="0" y="157857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Freeform 4"/>
          <p:cNvSpPr/>
          <p:nvPr/>
        </p:nvSpPr>
        <p:spPr>
          <a:xfrm rot="9336648">
            <a:off x="11080858" y="5707012"/>
            <a:ext cx="18278226" cy="15785741"/>
          </a:xfrm>
          <a:custGeom>
            <a:avLst/>
            <a:gdLst/>
            <a:ahLst/>
            <a:cxnLst/>
            <a:rect l="l" t="t" r="r" b="b"/>
            <a:pathLst>
              <a:path w="18278226" h="15785741">
                <a:moveTo>
                  <a:pt x="0" y="0"/>
                </a:moveTo>
                <a:lnTo>
                  <a:pt x="18278226" y="0"/>
                </a:lnTo>
                <a:lnTo>
                  <a:pt x="18278226" y="15785740"/>
                </a:lnTo>
                <a:lnTo>
                  <a:pt x="0" y="15785740"/>
                </a:lnTo>
                <a:lnTo>
                  <a:pt x="0" y="0"/>
                </a:lnTo>
                <a:close/>
              </a:path>
            </a:pathLst>
          </a:custGeom>
          <a:blipFill>
            <a:blip r:embed="rId4">
              <a:alphaModFix amt="54000"/>
              <a:extLst>
                <a:ext uri="{96DAC541-7B7A-43D3-8B79-37D633B846F1}">
                  <asvg:svgBlip xmlns:asvg="http://schemas.microsoft.com/office/drawing/2016/SVG/main" r:embed="rId5"/>
                </a:ext>
              </a:extLst>
            </a:blip>
            <a:stretch>
              <a:fillRect/>
            </a:stretch>
          </a:blipFill>
        </p:spPr>
        <p:txBody>
          <a:bodyPr/>
          <a:lstStyle/>
          <a:p>
            <a:endParaRPr lang="es-MX"/>
          </a:p>
        </p:txBody>
      </p:sp>
      <p:sp>
        <p:nvSpPr>
          <p:cNvPr id="5" name="Freeform 5"/>
          <p:cNvSpPr/>
          <p:nvPr/>
        </p:nvSpPr>
        <p:spPr>
          <a:xfrm rot="-1606841">
            <a:off x="3866318" y="-4492363"/>
            <a:ext cx="6838516" cy="5905991"/>
          </a:xfrm>
          <a:custGeom>
            <a:avLst/>
            <a:gdLst/>
            <a:ahLst/>
            <a:cxnLst/>
            <a:rect l="l" t="t" r="r" b="b"/>
            <a:pathLst>
              <a:path w="6838516" h="5905991">
                <a:moveTo>
                  <a:pt x="0" y="0"/>
                </a:moveTo>
                <a:lnTo>
                  <a:pt x="6838515" y="0"/>
                </a:lnTo>
                <a:lnTo>
                  <a:pt x="6838515" y="5905990"/>
                </a:lnTo>
                <a:lnTo>
                  <a:pt x="0" y="5905990"/>
                </a:lnTo>
                <a:lnTo>
                  <a:pt x="0" y="0"/>
                </a:lnTo>
                <a:close/>
              </a:path>
            </a:pathLst>
          </a:custGeom>
          <a:blipFill>
            <a:blip r:embed="rId4">
              <a:alphaModFix amt="54000"/>
              <a:extLst>
                <a:ext uri="{96DAC541-7B7A-43D3-8B79-37D633B846F1}">
                  <asvg:svgBlip xmlns:asvg="http://schemas.microsoft.com/office/drawing/2016/SVG/main" r:embed="rId5"/>
                </a:ext>
              </a:extLst>
            </a:blip>
            <a:stretch>
              <a:fillRect/>
            </a:stretch>
          </a:blipFill>
        </p:spPr>
        <p:txBody>
          <a:bodyPr/>
          <a:lstStyle/>
          <a:p>
            <a:endParaRPr lang="es-MX"/>
          </a:p>
        </p:txBody>
      </p:sp>
      <p:sp>
        <p:nvSpPr>
          <p:cNvPr id="6" name="Freeform 6"/>
          <p:cNvSpPr/>
          <p:nvPr/>
        </p:nvSpPr>
        <p:spPr>
          <a:xfrm rot="-9606653">
            <a:off x="-14142283" y="-9165786"/>
            <a:ext cx="18278226" cy="15785741"/>
          </a:xfrm>
          <a:custGeom>
            <a:avLst/>
            <a:gdLst/>
            <a:ahLst/>
            <a:cxnLst/>
            <a:rect l="l" t="t" r="r" b="b"/>
            <a:pathLst>
              <a:path w="18278226" h="15785741">
                <a:moveTo>
                  <a:pt x="0" y="0"/>
                </a:moveTo>
                <a:lnTo>
                  <a:pt x="18278226" y="0"/>
                </a:lnTo>
                <a:lnTo>
                  <a:pt x="18278226" y="15785740"/>
                </a:lnTo>
                <a:lnTo>
                  <a:pt x="0" y="15785740"/>
                </a:lnTo>
                <a:lnTo>
                  <a:pt x="0" y="0"/>
                </a:lnTo>
                <a:close/>
              </a:path>
            </a:pathLst>
          </a:custGeom>
          <a:blipFill>
            <a:blip r:embed="rId6">
              <a:alphaModFix amt="54000"/>
              <a:extLst>
                <a:ext uri="{96DAC541-7B7A-43D3-8B79-37D633B846F1}">
                  <asvg:svgBlip xmlns:asvg="http://schemas.microsoft.com/office/drawing/2016/SVG/main" r:embed="rId7"/>
                </a:ext>
              </a:extLst>
            </a:blip>
            <a:stretch>
              <a:fillRect/>
            </a:stretch>
          </a:blipFill>
        </p:spPr>
        <p:txBody>
          <a:bodyPr/>
          <a:lstStyle/>
          <a:p>
            <a:endParaRPr lang="es-MX"/>
          </a:p>
        </p:txBody>
      </p:sp>
      <p:sp>
        <p:nvSpPr>
          <p:cNvPr id="7" name="Freeform 7"/>
          <p:cNvSpPr/>
          <p:nvPr/>
        </p:nvSpPr>
        <p:spPr>
          <a:xfrm rot="-9606653">
            <a:off x="4914125" y="9231717"/>
            <a:ext cx="9647602" cy="8332020"/>
          </a:xfrm>
          <a:custGeom>
            <a:avLst/>
            <a:gdLst/>
            <a:ahLst/>
            <a:cxnLst/>
            <a:rect l="l" t="t" r="r" b="b"/>
            <a:pathLst>
              <a:path w="9647602" h="8332020">
                <a:moveTo>
                  <a:pt x="0" y="0"/>
                </a:moveTo>
                <a:lnTo>
                  <a:pt x="9647602" y="0"/>
                </a:lnTo>
                <a:lnTo>
                  <a:pt x="9647602" y="8332020"/>
                </a:lnTo>
                <a:lnTo>
                  <a:pt x="0" y="8332020"/>
                </a:lnTo>
                <a:lnTo>
                  <a:pt x="0" y="0"/>
                </a:lnTo>
                <a:close/>
              </a:path>
            </a:pathLst>
          </a:custGeom>
          <a:blipFill>
            <a:blip r:embed="rId6">
              <a:alphaModFix amt="54000"/>
              <a:extLst>
                <a:ext uri="{96DAC541-7B7A-43D3-8B79-37D633B846F1}">
                  <asvg:svgBlip xmlns:asvg="http://schemas.microsoft.com/office/drawing/2016/SVG/main" r:embed="rId7"/>
                </a:ext>
              </a:extLst>
            </a:blip>
            <a:stretch>
              <a:fillRect/>
            </a:stretch>
          </a:blipFill>
        </p:spPr>
        <p:txBody>
          <a:bodyPr/>
          <a:lstStyle/>
          <a:p>
            <a:endParaRPr lang="es-MX"/>
          </a:p>
        </p:txBody>
      </p:sp>
      <p:grpSp>
        <p:nvGrpSpPr>
          <p:cNvPr id="8" name="Group 8"/>
          <p:cNvGrpSpPr/>
          <p:nvPr/>
        </p:nvGrpSpPr>
        <p:grpSpPr>
          <a:xfrm>
            <a:off x="2157758" y="3542456"/>
            <a:ext cx="13972485" cy="4388504"/>
            <a:chOff x="0" y="38100"/>
            <a:chExt cx="18629980" cy="5851338"/>
          </a:xfrm>
        </p:grpSpPr>
        <p:sp>
          <p:nvSpPr>
            <p:cNvPr id="9" name="TextBox 9"/>
            <p:cNvSpPr txBox="1"/>
            <p:nvPr/>
          </p:nvSpPr>
          <p:spPr>
            <a:xfrm>
              <a:off x="0" y="38100"/>
              <a:ext cx="18629980" cy="4634830"/>
            </a:xfrm>
            <a:prstGeom prst="rect">
              <a:avLst/>
            </a:prstGeom>
          </p:spPr>
          <p:txBody>
            <a:bodyPr lIns="0" tIns="0" rIns="0" bIns="0" rtlCol="0" anchor="t">
              <a:spAutoFit/>
            </a:bodyPr>
            <a:lstStyle/>
            <a:p>
              <a:pPr algn="ctr">
                <a:lnSpc>
                  <a:spcPts val="7683"/>
                </a:lnSpc>
              </a:pPr>
              <a:r>
                <a:rPr lang="en-US" sz="6799">
                  <a:solidFill>
                    <a:srgbClr val="256490"/>
                  </a:solidFill>
                  <a:latin typeface="Boulder"/>
                  <a:ea typeface="Boulder"/>
                  <a:cs typeface="Boulder"/>
                  <a:sym typeface="Boulder"/>
                </a:rPr>
                <a:t>MÁS ALLÁ DE LOS NÚMEROS: UN VIAJE AL CORAZÓN DE LAS MATEMÁTICAS</a:t>
              </a:r>
            </a:p>
            <a:p>
              <a:pPr algn="ctr">
                <a:lnSpc>
                  <a:spcPts val="4295"/>
                </a:lnSpc>
              </a:pPr>
              <a:endParaRPr lang="en-US" sz="6799">
                <a:solidFill>
                  <a:srgbClr val="256490"/>
                </a:solidFill>
                <a:latin typeface="Boulder"/>
                <a:ea typeface="Boulder"/>
                <a:cs typeface="Boulder"/>
                <a:sym typeface="Boulder"/>
              </a:endParaRPr>
            </a:p>
          </p:txBody>
        </p:sp>
        <p:sp>
          <p:nvSpPr>
            <p:cNvPr id="10" name="TextBox 10"/>
            <p:cNvSpPr txBox="1"/>
            <p:nvPr/>
          </p:nvSpPr>
          <p:spPr>
            <a:xfrm>
              <a:off x="0" y="5081525"/>
              <a:ext cx="18629980" cy="807913"/>
            </a:xfrm>
            <a:prstGeom prst="rect">
              <a:avLst/>
            </a:prstGeom>
          </p:spPr>
          <p:txBody>
            <a:bodyPr lIns="0" tIns="0" rIns="0" bIns="0" rtlCol="0" anchor="t">
              <a:spAutoFit/>
            </a:bodyPr>
            <a:lstStyle/>
            <a:p>
              <a:pPr algn="ctr">
                <a:lnSpc>
                  <a:spcPts val="4900"/>
                </a:lnSpc>
                <a:spcBef>
                  <a:spcPct val="0"/>
                </a:spcBef>
              </a:pPr>
              <a:r>
                <a:rPr lang="en-US" sz="3500" spc="-70" dirty="0">
                  <a:solidFill>
                    <a:srgbClr val="000000"/>
                  </a:solidFill>
                  <a:latin typeface="Nunito"/>
                  <a:ea typeface="Nunito"/>
                  <a:cs typeface="Nunito"/>
                  <a:sym typeface="Nunito"/>
                </a:rPr>
                <a:t>Por </a:t>
              </a:r>
              <a:r>
                <a:rPr lang="en-US" sz="3500" spc="-70" dirty="0" err="1">
                  <a:solidFill>
                    <a:srgbClr val="000000"/>
                  </a:solidFill>
                  <a:latin typeface="Nunito"/>
                  <a:ea typeface="Nunito"/>
                  <a:cs typeface="Nunito"/>
                  <a:sym typeface="Nunito"/>
                </a:rPr>
                <a:t>el</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Profr</a:t>
              </a:r>
              <a:r>
                <a:rPr lang="en-US" sz="3500" spc="-70" dirty="0">
                  <a:solidFill>
                    <a:srgbClr val="000000"/>
                  </a:solidFill>
                  <a:latin typeface="Nunito"/>
                  <a:ea typeface="Nunito"/>
                  <a:cs typeface="Nunito"/>
                  <a:sym typeface="Nunito"/>
                </a:rPr>
                <a:t>. Francisco Alfonso Barbosa Jasso.</a:t>
              </a:r>
            </a:p>
          </p:txBody>
        </p:sp>
      </p:grpSp>
      <p:sp>
        <p:nvSpPr>
          <p:cNvPr id="11" name="Freeform 11"/>
          <p:cNvSpPr/>
          <p:nvPr/>
        </p:nvSpPr>
        <p:spPr>
          <a:xfrm>
            <a:off x="-357899" y="-413516"/>
            <a:ext cx="2773199" cy="2702608"/>
          </a:xfrm>
          <a:custGeom>
            <a:avLst/>
            <a:gdLst/>
            <a:ahLst/>
            <a:cxnLst/>
            <a:rect l="l" t="t" r="r" b="b"/>
            <a:pathLst>
              <a:path w="2773199" h="2702608">
                <a:moveTo>
                  <a:pt x="0" y="0"/>
                </a:moveTo>
                <a:lnTo>
                  <a:pt x="2773198" y="0"/>
                </a:lnTo>
                <a:lnTo>
                  <a:pt x="2773198" y="2702608"/>
                </a:lnTo>
                <a:lnTo>
                  <a:pt x="0" y="27026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s-MX"/>
          </a:p>
        </p:txBody>
      </p:sp>
      <p:sp>
        <p:nvSpPr>
          <p:cNvPr id="12" name="Freeform 12"/>
          <p:cNvSpPr/>
          <p:nvPr/>
        </p:nvSpPr>
        <p:spPr>
          <a:xfrm>
            <a:off x="13882420" y="7650424"/>
            <a:ext cx="3617722" cy="3215753"/>
          </a:xfrm>
          <a:custGeom>
            <a:avLst/>
            <a:gdLst/>
            <a:ahLst/>
            <a:cxnLst/>
            <a:rect l="l" t="t" r="r" b="b"/>
            <a:pathLst>
              <a:path w="3617722" h="3215753">
                <a:moveTo>
                  <a:pt x="0" y="0"/>
                </a:moveTo>
                <a:lnTo>
                  <a:pt x="3617722" y="0"/>
                </a:lnTo>
                <a:lnTo>
                  <a:pt x="3617722" y="3215752"/>
                </a:lnTo>
                <a:lnTo>
                  <a:pt x="0" y="32157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3" name="Freeform 13"/>
          <p:cNvSpPr/>
          <p:nvPr/>
        </p:nvSpPr>
        <p:spPr>
          <a:xfrm>
            <a:off x="2902524" y="8560680"/>
            <a:ext cx="2732120" cy="3715448"/>
          </a:xfrm>
          <a:custGeom>
            <a:avLst/>
            <a:gdLst/>
            <a:ahLst/>
            <a:cxnLst/>
            <a:rect l="l" t="t" r="r" b="b"/>
            <a:pathLst>
              <a:path w="2732120" h="3715448">
                <a:moveTo>
                  <a:pt x="0" y="0"/>
                </a:moveTo>
                <a:lnTo>
                  <a:pt x="2732120" y="0"/>
                </a:lnTo>
                <a:lnTo>
                  <a:pt x="2732120" y="3715448"/>
                </a:lnTo>
                <a:lnTo>
                  <a:pt x="0" y="37154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14" name="Freeform 14"/>
          <p:cNvSpPr/>
          <p:nvPr/>
        </p:nvSpPr>
        <p:spPr>
          <a:xfrm>
            <a:off x="6275981" y="402888"/>
            <a:ext cx="2477972" cy="2300658"/>
          </a:xfrm>
          <a:custGeom>
            <a:avLst/>
            <a:gdLst/>
            <a:ahLst/>
            <a:cxnLst/>
            <a:rect l="l" t="t" r="r" b="b"/>
            <a:pathLst>
              <a:path w="2477972" h="2300658">
                <a:moveTo>
                  <a:pt x="0" y="0"/>
                </a:moveTo>
                <a:lnTo>
                  <a:pt x="2477973" y="0"/>
                </a:lnTo>
                <a:lnTo>
                  <a:pt x="2477973" y="2300658"/>
                </a:lnTo>
                <a:lnTo>
                  <a:pt x="0" y="23006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a:p>
        </p:txBody>
      </p:sp>
      <p:sp>
        <p:nvSpPr>
          <p:cNvPr id="15" name="Freeform 15"/>
          <p:cNvSpPr/>
          <p:nvPr/>
        </p:nvSpPr>
        <p:spPr>
          <a:xfrm>
            <a:off x="16559203" y="3731308"/>
            <a:ext cx="3660768" cy="1978261"/>
          </a:xfrm>
          <a:custGeom>
            <a:avLst/>
            <a:gdLst/>
            <a:ahLst/>
            <a:cxnLst/>
            <a:rect l="l" t="t" r="r" b="b"/>
            <a:pathLst>
              <a:path w="3660768" h="1978261">
                <a:moveTo>
                  <a:pt x="0" y="0"/>
                </a:moveTo>
                <a:lnTo>
                  <a:pt x="3660768" y="0"/>
                </a:lnTo>
                <a:lnTo>
                  <a:pt x="3660768" y="1978261"/>
                </a:lnTo>
                <a:lnTo>
                  <a:pt x="0" y="19782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MX"/>
          </a:p>
        </p:txBody>
      </p:sp>
      <p:sp>
        <p:nvSpPr>
          <p:cNvPr id="16" name="Freeform 16"/>
          <p:cNvSpPr/>
          <p:nvPr/>
        </p:nvSpPr>
        <p:spPr>
          <a:xfrm>
            <a:off x="390499" y="5562153"/>
            <a:ext cx="1687861" cy="2652354"/>
          </a:xfrm>
          <a:custGeom>
            <a:avLst/>
            <a:gdLst/>
            <a:ahLst/>
            <a:cxnLst/>
            <a:rect l="l" t="t" r="r" b="b"/>
            <a:pathLst>
              <a:path w="1687861" h="2652354">
                <a:moveTo>
                  <a:pt x="0" y="0"/>
                </a:moveTo>
                <a:lnTo>
                  <a:pt x="1687861" y="0"/>
                </a:lnTo>
                <a:lnTo>
                  <a:pt x="1687861" y="2652354"/>
                </a:lnTo>
                <a:lnTo>
                  <a:pt x="0" y="265235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MX"/>
          </a:p>
        </p:txBody>
      </p:sp>
      <p:sp>
        <p:nvSpPr>
          <p:cNvPr id="17" name="Freeform 17"/>
          <p:cNvSpPr/>
          <p:nvPr/>
        </p:nvSpPr>
        <p:spPr>
          <a:xfrm>
            <a:off x="12357318" y="318739"/>
            <a:ext cx="2487045" cy="2468958"/>
          </a:xfrm>
          <a:custGeom>
            <a:avLst/>
            <a:gdLst/>
            <a:ahLst/>
            <a:cxnLst/>
            <a:rect l="l" t="t" r="r" b="b"/>
            <a:pathLst>
              <a:path w="2487045" h="2468958">
                <a:moveTo>
                  <a:pt x="0" y="0"/>
                </a:moveTo>
                <a:lnTo>
                  <a:pt x="2487045" y="0"/>
                </a:lnTo>
                <a:lnTo>
                  <a:pt x="2487045" y="2468957"/>
                </a:lnTo>
                <a:lnTo>
                  <a:pt x="0" y="2468957"/>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s-MX"/>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4326016" y="1028700"/>
            <a:ext cx="2933284" cy="1585132"/>
          </a:xfrm>
          <a:custGeom>
            <a:avLst/>
            <a:gdLst/>
            <a:ahLst/>
            <a:cxnLst/>
            <a:rect l="l" t="t" r="r" b="b"/>
            <a:pathLst>
              <a:path w="2933284" h="1585132">
                <a:moveTo>
                  <a:pt x="0" y="0"/>
                </a:moveTo>
                <a:lnTo>
                  <a:pt x="2933284" y="0"/>
                </a:lnTo>
                <a:lnTo>
                  <a:pt x="2933284" y="1585132"/>
                </a:lnTo>
                <a:lnTo>
                  <a:pt x="0" y="1585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Freeform 4"/>
          <p:cNvSpPr/>
          <p:nvPr/>
        </p:nvSpPr>
        <p:spPr>
          <a:xfrm>
            <a:off x="12675608" y="0"/>
            <a:ext cx="5693861" cy="10287000"/>
          </a:xfrm>
          <a:custGeom>
            <a:avLst/>
            <a:gdLst/>
            <a:ahLst/>
            <a:cxnLst/>
            <a:rect l="l" t="t" r="r" b="b"/>
            <a:pathLst>
              <a:path w="5693861" h="10287000">
                <a:moveTo>
                  <a:pt x="0" y="0"/>
                </a:moveTo>
                <a:lnTo>
                  <a:pt x="5693861" y="0"/>
                </a:lnTo>
                <a:lnTo>
                  <a:pt x="5693861" y="10287000"/>
                </a:lnTo>
                <a:lnTo>
                  <a:pt x="0" y="10287000"/>
                </a:lnTo>
                <a:lnTo>
                  <a:pt x="0" y="0"/>
                </a:lnTo>
                <a:close/>
              </a:path>
            </a:pathLst>
          </a:custGeom>
          <a:blipFill>
            <a:blip r:embed="rId6"/>
            <a:stretch>
              <a:fillRect/>
            </a:stretch>
          </a:blipFill>
        </p:spPr>
        <p:txBody>
          <a:bodyPr/>
          <a:lstStyle/>
          <a:p>
            <a:endParaRPr lang="es-MX"/>
          </a:p>
        </p:txBody>
      </p:sp>
      <p:sp>
        <p:nvSpPr>
          <p:cNvPr id="5" name="TextBox 5"/>
          <p:cNvSpPr txBox="1"/>
          <p:nvPr/>
        </p:nvSpPr>
        <p:spPr>
          <a:xfrm>
            <a:off x="702362" y="430705"/>
            <a:ext cx="10566028" cy="8893810"/>
          </a:xfrm>
          <a:prstGeom prst="rect">
            <a:avLst/>
          </a:prstGeom>
        </p:spPr>
        <p:txBody>
          <a:bodyPr lIns="0" tIns="0" rIns="0" bIns="0" rtlCol="0" anchor="t">
            <a:spAutoFit/>
          </a:bodyPr>
          <a:lstStyle/>
          <a:p>
            <a:pPr algn="just">
              <a:lnSpc>
                <a:spcPts val="5880"/>
              </a:lnSpc>
            </a:pPr>
            <a:r>
              <a:rPr lang="en-US" sz="4200" b="1" spc="-84">
                <a:solidFill>
                  <a:srgbClr val="000000"/>
                </a:solidFill>
                <a:latin typeface="Nunito Bold"/>
                <a:ea typeface="Nunito Bold"/>
                <a:cs typeface="Nunito Bold"/>
                <a:sym typeface="Nunito Bold"/>
              </a:rPr>
              <a:t>CIERRE</a:t>
            </a:r>
          </a:p>
          <a:p>
            <a:pPr algn="just">
              <a:lnSpc>
                <a:spcPts val="5880"/>
              </a:lnSpc>
            </a:pPr>
            <a:endParaRPr lang="en-US" sz="4200" b="1" spc="-84">
              <a:solidFill>
                <a:srgbClr val="000000"/>
              </a:solidFill>
              <a:latin typeface="Nunito Bold"/>
              <a:ea typeface="Nunito Bold"/>
              <a:cs typeface="Nunito Bold"/>
              <a:sym typeface="Nunito Bold"/>
            </a:endParaRPr>
          </a:p>
          <a:p>
            <a:pPr algn="just">
              <a:lnSpc>
                <a:spcPts val="4900"/>
              </a:lnSpc>
            </a:pPr>
            <a:r>
              <a:rPr lang="en-US" sz="3500" spc="-70">
                <a:solidFill>
                  <a:srgbClr val="000000"/>
                </a:solidFill>
                <a:latin typeface="Nunito"/>
                <a:ea typeface="Nunito"/>
                <a:cs typeface="Nunito"/>
                <a:sym typeface="Nunito"/>
              </a:rPr>
              <a:t>Para empezar, por el simple hecho de haber estado en esta Olimpiada, todas las escuelas preparatorias ya están interesadas en ustedes, ellos están pendientes y buscan alumnos como ustedes y tendrán muchas mayores posibilidades de ingresar a la que más les interese.</a:t>
            </a:r>
          </a:p>
          <a:p>
            <a:pPr algn="just">
              <a:lnSpc>
                <a:spcPts val="4900"/>
              </a:lnSpc>
            </a:pPr>
            <a:r>
              <a:rPr lang="en-US" sz="3500" spc="-70">
                <a:solidFill>
                  <a:srgbClr val="000000"/>
                </a:solidFill>
                <a:latin typeface="Nunito"/>
                <a:ea typeface="Nunito"/>
                <a:cs typeface="Nunito"/>
                <a:sym typeface="Nunito"/>
              </a:rPr>
              <a:t>Todos los alumnos que han estado sentados donde ustedes se encuentran, ahora son grandes profesionistas, no importa si ganaron o no, porque el simple hecho de estar aquí ya los ubica como ganadores a todos.</a:t>
            </a:r>
          </a:p>
          <a:p>
            <a:pPr algn="just">
              <a:lnSpc>
                <a:spcPts val="4900"/>
              </a:lnSpc>
              <a:spcBef>
                <a:spcPct val="0"/>
              </a:spcBef>
            </a:pPr>
            <a:endParaRPr lang="en-US" sz="3500" spc="-70">
              <a:solidFill>
                <a:srgbClr val="000000"/>
              </a:solidFill>
              <a:latin typeface="Nunito"/>
              <a:ea typeface="Nunito"/>
              <a:cs typeface="Nunito"/>
              <a:sym typeface="Nunito"/>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4326016" y="1028700"/>
            <a:ext cx="2933284" cy="1585132"/>
          </a:xfrm>
          <a:custGeom>
            <a:avLst/>
            <a:gdLst/>
            <a:ahLst/>
            <a:cxnLst/>
            <a:rect l="l" t="t" r="r" b="b"/>
            <a:pathLst>
              <a:path w="2933284" h="1585132">
                <a:moveTo>
                  <a:pt x="0" y="0"/>
                </a:moveTo>
                <a:lnTo>
                  <a:pt x="2933284" y="0"/>
                </a:lnTo>
                <a:lnTo>
                  <a:pt x="2933284" y="1585132"/>
                </a:lnTo>
                <a:lnTo>
                  <a:pt x="0" y="1585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Freeform 4"/>
          <p:cNvSpPr/>
          <p:nvPr/>
        </p:nvSpPr>
        <p:spPr>
          <a:xfrm>
            <a:off x="8358187" y="0"/>
            <a:ext cx="9929813" cy="10287000"/>
          </a:xfrm>
          <a:custGeom>
            <a:avLst/>
            <a:gdLst/>
            <a:ahLst/>
            <a:cxnLst/>
            <a:rect l="l" t="t" r="r" b="b"/>
            <a:pathLst>
              <a:path w="9929813" h="10287000">
                <a:moveTo>
                  <a:pt x="0" y="0"/>
                </a:moveTo>
                <a:lnTo>
                  <a:pt x="9929813" y="0"/>
                </a:lnTo>
                <a:lnTo>
                  <a:pt x="9929813" y="10287000"/>
                </a:lnTo>
                <a:lnTo>
                  <a:pt x="0" y="10287000"/>
                </a:lnTo>
                <a:lnTo>
                  <a:pt x="0" y="0"/>
                </a:lnTo>
                <a:close/>
              </a:path>
            </a:pathLst>
          </a:custGeom>
          <a:blipFill>
            <a:blip r:embed="rId6"/>
            <a:stretch>
              <a:fillRect/>
            </a:stretch>
          </a:blipFill>
        </p:spPr>
        <p:txBody>
          <a:bodyPr/>
          <a:lstStyle/>
          <a:p>
            <a:endParaRPr lang="es-MX"/>
          </a:p>
        </p:txBody>
      </p:sp>
      <p:sp>
        <p:nvSpPr>
          <p:cNvPr id="5" name="TextBox 5"/>
          <p:cNvSpPr txBox="1"/>
          <p:nvPr/>
        </p:nvSpPr>
        <p:spPr>
          <a:xfrm>
            <a:off x="444667" y="712041"/>
            <a:ext cx="7295281" cy="5261056"/>
          </a:xfrm>
          <a:prstGeom prst="rect">
            <a:avLst/>
          </a:prstGeom>
        </p:spPr>
        <p:txBody>
          <a:bodyPr lIns="0" tIns="0" rIns="0" bIns="0" rtlCol="0" anchor="t">
            <a:spAutoFit/>
          </a:bodyPr>
          <a:lstStyle/>
          <a:p>
            <a:pPr algn="just">
              <a:lnSpc>
                <a:spcPts val="5880"/>
              </a:lnSpc>
            </a:pPr>
            <a:r>
              <a:rPr lang="en-US" sz="4200" b="1" spc="-84" dirty="0">
                <a:solidFill>
                  <a:srgbClr val="000000"/>
                </a:solidFill>
                <a:latin typeface="Nunito Bold"/>
                <a:ea typeface="Nunito Bold"/>
                <a:cs typeface="Nunito Bold"/>
                <a:sym typeface="Nunito Bold"/>
              </a:rPr>
              <a:t>CIERRE</a:t>
            </a:r>
          </a:p>
          <a:p>
            <a:pPr algn="just">
              <a:lnSpc>
                <a:spcPts val="5880"/>
              </a:lnSpc>
            </a:pPr>
            <a:endParaRPr lang="en-US" sz="4200" b="1" spc="-84" dirty="0">
              <a:solidFill>
                <a:srgbClr val="000000"/>
              </a:solidFill>
              <a:latin typeface="Nunito Bold"/>
              <a:ea typeface="Nunito Bold"/>
              <a:cs typeface="Nunito Bold"/>
              <a:sym typeface="Nunito Bold"/>
            </a:endParaRPr>
          </a:p>
          <a:p>
            <a:pPr algn="just">
              <a:lnSpc>
                <a:spcPts val="4900"/>
              </a:lnSpc>
            </a:pPr>
            <a:r>
              <a:rPr lang="en-US" sz="3500" spc="-70" dirty="0">
                <a:solidFill>
                  <a:srgbClr val="000000"/>
                </a:solidFill>
                <a:latin typeface="Nunito"/>
                <a:ea typeface="Nunito"/>
                <a:cs typeface="Nunito"/>
                <a:sym typeface="Nunito"/>
              </a:rPr>
              <a:t>Tengo </a:t>
            </a:r>
            <a:r>
              <a:rPr lang="en-US" sz="3500" spc="-70" dirty="0" err="1">
                <a:solidFill>
                  <a:srgbClr val="000000"/>
                </a:solidFill>
                <a:latin typeface="Nunito"/>
                <a:ea typeface="Nunito"/>
                <a:cs typeface="Nunito"/>
                <a:sym typeface="Nunito"/>
              </a:rPr>
              <a:t>exalumnos</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como</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ustedes</a:t>
            </a:r>
            <a:r>
              <a:rPr lang="en-US" sz="3500" spc="-70" dirty="0">
                <a:solidFill>
                  <a:srgbClr val="000000"/>
                </a:solidFill>
                <a:latin typeface="Nunito"/>
                <a:ea typeface="Nunito"/>
                <a:cs typeface="Nunito"/>
                <a:sym typeface="Nunito"/>
              </a:rPr>
              <a:t> que </a:t>
            </a:r>
            <a:r>
              <a:rPr lang="en-US" sz="3500" spc="-70" dirty="0" err="1">
                <a:solidFill>
                  <a:srgbClr val="000000"/>
                </a:solidFill>
                <a:latin typeface="Nunito"/>
                <a:ea typeface="Nunito"/>
                <a:cs typeface="Nunito"/>
                <a:sym typeface="Nunito"/>
              </a:rPr>
              <a:t>ahora</a:t>
            </a:r>
            <a:r>
              <a:rPr lang="en-US" sz="3500" spc="-70" dirty="0">
                <a:solidFill>
                  <a:srgbClr val="000000"/>
                </a:solidFill>
                <a:latin typeface="Nunito"/>
                <a:ea typeface="Nunito"/>
                <a:cs typeface="Nunito"/>
                <a:sym typeface="Nunito"/>
              </a:rPr>
              <a:t> son </a:t>
            </a:r>
            <a:r>
              <a:rPr lang="en-US" sz="3500" spc="-70" dirty="0" err="1">
                <a:solidFill>
                  <a:srgbClr val="000000"/>
                </a:solidFill>
                <a:latin typeface="Nunito"/>
                <a:ea typeface="Nunito"/>
                <a:cs typeface="Nunito"/>
                <a:sym typeface="Nunito"/>
              </a:rPr>
              <a:t>algunos</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Ingenieros</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en</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Nanotecnología</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en</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empresas</a:t>
            </a:r>
            <a:r>
              <a:rPr lang="en-US" sz="3500" spc="-70" dirty="0">
                <a:solidFill>
                  <a:srgbClr val="000000"/>
                </a:solidFill>
                <a:latin typeface="Nunito"/>
                <a:ea typeface="Nunito"/>
                <a:cs typeface="Nunito"/>
                <a:sym typeface="Nunito"/>
              </a:rPr>
              <a:t> de </a:t>
            </a:r>
            <a:r>
              <a:rPr lang="en-US" sz="3500" spc="-70" dirty="0" err="1">
                <a:solidFill>
                  <a:srgbClr val="000000"/>
                </a:solidFill>
                <a:latin typeface="Nunito"/>
                <a:ea typeface="Nunito"/>
                <a:cs typeface="Nunito"/>
                <a:sym typeface="Nunito"/>
              </a:rPr>
              <a:t>prestigio</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directores</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en</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otras</a:t>
            </a:r>
            <a:r>
              <a:rPr lang="en-US" sz="3500" spc="-70" dirty="0">
                <a:solidFill>
                  <a:srgbClr val="000000"/>
                </a:solidFill>
                <a:latin typeface="Nunito"/>
                <a:ea typeface="Nunito"/>
                <a:cs typeface="Nunito"/>
                <a:sym typeface="Nunito"/>
              </a:rPr>
              <a:t> y </a:t>
            </a:r>
            <a:r>
              <a:rPr lang="en-US" sz="3500" spc="-70" dirty="0" err="1">
                <a:solidFill>
                  <a:srgbClr val="000000"/>
                </a:solidFill>
                <a:latin typeface="Nunito"/>
                <a:ea typeface="Nunito"/>
                <a:cs typeface="Nunito"/>
                <a:sym typeface="Nunito"/>
              </a:rPr>
              <a:t>algunos</a:t>
            </a:r>
            <a:r>
              <a:rPr lang="en-US" sz="3500" spc="-70" dirty="0">
                <a:solidFill>
                  <a:srgbClr val="000000"/>
                </a:solidFill>
                <a:latin typeface="Nunito"/>
                <a:ea typeface="Nunito"/>
                <a:cs typeface="Nunito"/>
                <a:sym typeface="Nunito"/>
              </a:rPr>
              <a:t> con </a:t>
            </a:r>
            <a:r>
              <a:rPr lang="en-US" sz="3500" spc="-70" dirty="0" err="1">
                <a:solidFill>
                  <a:srgbClr val="000000"/>
                </a:solidFill>
                <a:latin typeface="Nunito"/>
                <a:ea typeface="Nunito"/>
                <a:cs typeface="Nunito"/>
                <a:sym typeface="Nunito"/>
              </a:rPr>
              <a:t>empresas</a:t>
            </a:r>
            <a:r>
              <a:rPr lang="en-US" sz="3500" spc="-70" dirty="0">
                <a:solidFill>
                  <a:srgbClr val="000000"/>
                </a:solidFill>
                <a:latin typeface="Nunito"/>
                <a:ea typeface="Nunito"/>
                <a:cs typeface="Nunito"/>
                <a:sym typeface="Nunito"/>
              </a:rPr>
              <a:t> </a:t>
            </a:r>
            <a:r>
              <a:rPr lang="en-US" sz="3500" spc="-70" dirty="0" err="1">
                <a:solidFill>
                  <a:srgbClr val="000000"/>
                </a:solidFill>
                <a:latin typeface="Nunito"/>
                <a:ea typeface="Nunito"/>
                <a:cs typeface="Nunito"/>
                <a:sym typeface="Nunito"/>
              </a:rPr>
              <a:t>propias</a:t>
            </a:r>
            <a:r>
              <a:rPr lang="en-US" sz="3500" spc="-70" dirty="0">
                <a:solidFill>
                  <a:srgbClr val="000000"/>
                </a:solidFill>
                <a:latin typeface="Nunito"/>
                <a:ea typeface="Nunito"/>
                <a:cs typeface="Nunito"/>
                <a:sym typeface="Nunito"/>
              </a:rPr>
              <a:t>. </a:t>
            </a:r>
          </a:p>
          <a:p>
            <a:pPr algn="just">
              <a:lnSpc>
                <a:spcPts val="4900"/>
              </a:lnSpc>
              <a:spcBef>
                <a:spcPct val="0"/>
              </a:spcBef>
            </a:pPr>
            <a:endParaRPr lang="en-US" sz="3500" spc="-70" dirty="0">
              <a:solidFill>
                <a:srgbClr val="000000"/>
              </a:solidFill>
              <a:latin typeface="Nunito"/>
              <a:ea typeface="Nunito"/>
              <a:cs typeface="Nunito"/>
              <a:sym typeface="Nunito"/>
            </a:endParaRPr>
          </a:p>
        </p:txBody>
      </p:sp>
      <p:sp>
        <p:nvSpPr>
          <p:cNvPr id="6" name="TextBox 6"/>
          <p:cNvSpPr txBox="1"/>
          <p:nvPr/>
        </p:nvSpPr>
        <p:spPr>
          <a:xfrm>
            <a:off x="1447058" y="6843103"/>
            <a:ext cx="6671891" cy="1976182"/>
          </a:xfrm>
          <a:prstGeom prst="rect">
            <a:avLst/>
          </a:prstGeom>
        </p:spPr>
        <p:txBody>
          <a:bodyPr lIns="0" tIns="0" rIns="0" bIns="0" rtlCol="0" anchor="t">
            <a:spAutoFit/>
          </a:bodyPr>
          <a:lstStyle/>
          <a:p>
            <a:pPr algn="l">
              <a:lnSpc>
                <a:spcPts val="5179"/>
              </a:lnSpc>
              <a:spcBef>
                <a:spcPct val="0"/>
              </a:spcBef>
            </a:pPr>
            <a:r>
              <a:rPr lang="en-US" sz="3699" dirty="0">
                <a:solidFill>
                  <a:srgbClr val="000000"/>
                </a:solidFill>
                <a:latin typeface="Nunito" pitchFamily="2" charset="77"/>
                <a:ea typeface="Boulder"/>
                <a:cs typeface="Boulder"/>
                <a:sym typeface="Boulder"/>
              </a:rPr>
              <a:t>Por </a:t>
            </a:r>
            <a:r>
              <a:rPr lang="en-US" sz="3699" dirty="0" err="1">
                <a:solidFill>
                  <a:srgbClr val="000000"/>
                </a:solidFill>
                <a:latin typeface="Nunito" pitchFamily="2" charset="77"/>
                <a:ea typeface="Boulder"/>
                <a:cs typeface="Boulder"/>
                <a:sym typeface="Boulder"/>
              </a:rPr>
              <a:t>citar</a:t>
            </a:r>
            <a:r>
              <a:rPr lang="en-US" sz="3699" dirty="0">
                <a:solidFill>
                  <a:srgbClr val="000000"/>
                </a:solidFill>
                <a:latin typeface="Nunito" pitchFamily="2" charset="77"/>
                <a:ea typeface="Boulder"/>
                <a:cs typeface="Boulder"/>
                <a:sym typeface="Boulder"/>
              </a:rPr>
              <a:t> </a:t>
            </a:r>
            <a:r>
              <a:rPr lang="en-US" sz="3699" dirty="0" err="1">
                <a:solidFill>
                  <a:srgbClr val="000000"/>
                </a:solidFill>
                <a:latin typeface="Nunito" pitchFamily="2" charset="77"/>
                <a:ea typeface="Boulder"/>
                <a:cs typeface="Boulder"/>
                <a:sym typeface="Boulder"/>
              </a:rPr>
              <a:t>algunos</a:t>
            </a:r>
            <a:r>
              <a:rPr lang="en-US" sz="3699" dirty="0">
                <a:solidFill>
                  <a:srgbClr val="000000"/>
                </a:solidFill>
                <a:latin typeface="Nunito" pitchFamily="2" charset="77"/>
                <a:ea typeface="Boulder"/>
                <a:cs typeface="Boulder"/>
                <a:sym typeface="Boulder"/>
              </a:rPr>
              <a:t> </a:t>
            </a:r>
            <a:r>
              <a:rPr lang="en-US" sz="3699" dirty="0" err="1">
                <a:solidFill>
                  <a:srgbClr val="000000"/>
                </a:solidFill>
                <a:latin typeface="Nunito" pitchFamily="2" charset="77"/>
                <a:ea typeface="Boulder"/>
                <a:cs typeface="Boulder"/>
                <a:sym typeface="Boulder"/>
              </a:rPr>
              <a:t>casos</a:t>
            </a:r>
            <a:r>
              <a:rPr lang="en-US" sz="3699" dirty="0">
                <a:solidFill>
                  <a:srgbClr val="000000"/>
                </a:solidFill>
                <a:latin typeface="Nunito" pitchFamily="2" charset="77"/>
                <a:ea typeface="Boulder"/>
                <a:cs typeface="Boulder"/>
                <a:sym typeface="Boulder"/>
              </a:rPr>
              <a:t> de </a:t>
            </a:r>
            <a:r>
              <a:rPr lang="en-US" sz="3699" dirty="0" err="1">
                <a:solidFill>
                  <a:srgbClr val="000000"/>
                </a:solidFill>
                <a:latin typeface="Nunito" pitchFamily="2" charset="77"/>
                <a:ea typeface="Boulder"/>
                <a:cs typeface="Boulder"/>
                <a:sym typeface="Boulder"/>
              </a:rPr>
              <a:t>alumnos</a:t>
            </a:r>
            <a:r>
              <a:rPr lang="en-US" sz="3699" dirty="0">
                <a:solidFill>
                  <a:srgbClr val="000000"/>
                </a:solidFill>
                <a:latin typeface="Nunito" pitchFamily="2" charset="77"/>
                <a:ea typeface="Boulder"/>
                <a:cs typeface="Boulder"/>
                <a:sym typeface="Boulder"/>
              </a:rPr>
              <a:t> que </a:t>
            </a:r>
            <a:r>
              <a:rPr lang="en-US" sz="3699" dirty="0" err="1">
                <a:solidFill>
                  <a:srgbClr val="000000"/>
                </a:solidFill>
                <a:latin typeface="Nunito" pitchFamily="2" charset="77"/>
                <a:ea typeface="Boulder"/>
                <a:cs typeface="Boulder"/>
                <a:sym typeface="Boulder"/>
              </a:rPr>
              <a:t>han</a:t>
            </a:r>
            <a:r>
              <a:rPr lang="en-US" sz="3699" dirty="0">
                <a:solidFill>
                  <a:srgbClr val="000000"/>
                </a:solidFill>
                <a:latin typeface="Nunito" pitchFamily="2" charset="77"/>
                <a:ea typeface="Boulder"/>
                <a:cs typeface="Boulder"/>
                <a:sym typeface="Boulder"/>
              </a:rPr>
              <a:t> </a:t>
            </a:r>
            <a:r>
              <a:rPr lang="en-US" sz="3699" dirty="0" err="1">
                <a:solidFill>
                  <a:srgbClr val="000000"/>
                </a:solidFill>
                <a:latin typeface="Nunito" pitchFamily="2" charset="77"/>
                <a:ea typeface="Boulder"/>
                <a:cs typeface="Boulder"/>
                <a:sym typeface="Boulder"/>
              </a:rPr>
              <a:t>triunfado</a:t>
            </a:r>
            <a:r>
              <a:rPr lang="en-US" sz="3699" dirty="0">
                <a:solidFill>
                  <a:srgbClr val="000000"/>
                </a:solidFill>
                <a:latin typeface="Nunito" pitchFamily="2" charset="77"/>
                <a:ea typeface="Boulder"/>
                <a:cs typeface="Boulder"/>
                <a:sym typeface="Boulder"/>
              </a:rPr>
              <a:t> </a:t>
            </a:r>
            <a:r>
              <a:rPr lang="en-US" sz="3699" dirty="0" err="1">
                <a:solidFill>
                  <a:srgbClr val="000000"/>
                </a:solidFill>
                <a:latin typeface="Nunito" pitchFamily="2" charset="77"/>
                <a:ea typeface="Boulder"/>
                <a:cs typeface="Boulder"/>
                <a:sym typeface="Boulder"/>
              </a:rPr>
              <a:t>en</a:t>
            </a:r>
            <a:r>
              <a:rPr lang="en-US" sz="3699" dirty="0">
                <a:solidFill>
                  <a:srgbClr val="000000"/>
                </a:solidFill>
                <a:latin typeface="Nunito" pitchFamily="2" charset="77"/>
                <a:ea typeface="Boulder"/>
                <a:cs typeface="Boulder"/>
                <a:sym typeface="Boulder"/>
              </a:rPr>
              <a:t> las </a:t>
            </a:r>
            <a:r>
              <a:rPr lang="en-US" sz="3699" dirty="0" err="1">
                <a:solidFill>
                  <a:srgbClr val="000000"/>
                </a:solidFill>
                <a:latin typeface="Nunito" pitchFamily="2" charset="77"/>
                <a:ea typeface="Boulder"/>
                <a:cs typeface="Boulder"/>
                <a:sym typeface="Boulder"/>
              </a:rPr>
              <a:t>Olimpiadas</a:t>
            </a:r>
            <a:r>
              <a:rPr lang="en-US" sz="3699" dirty="0">
                <a:solidFill>
                  <a:srgbClr val="000000"/>
                </a:solidFill>
                <a:latin typeface="Nunito" pitchFamily="2" charset="77"/>
                <a:ea typeface="Boulder"/>
                <a:cs typeface="Boulder"/>
                <a:sym typeface="Boulder"/>
              </a:rPr>
              <a:t>:</a:t>
            </a: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4326016" y="1028700"/>
            <a:ext cx="2933284" cy="1585132"/>
          </a:xfrm>
          <a:custGeom>
            <a:avLst/>
            <a:gdLst/>
            <a:ahLst/>
            <a:cxnLst/>
            <a:rect l="l" t="t" r="r" b="b"/>
            <a:pathLst>
              <a:path w="2933284" h="1585132">
                <a:moveTo>
                  <a:pt x="0" y="0"/>
                </a:moveTo>
                <a:lnTo>
                  <a:pt x="2933284" y="0"/>
                </a:lnTo>
                <a:lnTo>
                  <a:pt x="2933284" y="1585132"/>
                </a:lnTo>
                <a:lnTo>
                  <a:pt x="0" y="1585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Freeform 4"/>
          <p:cNvSpPr/>
          <p:nvPr/>
        </p:nvSpPr>
        <p:spPr>
          <a:xfrm>
            <a:off x="121264" y="76866"/>
            <a:ext cx="9419658" cy="10133268"/>
          </a:xfrm>
          <a:custGeom>
            <a:avLst/>
            <a:gdLst/>
            <a:ahLst/>
            <a:cxnLst/>
            <a:rect l="l" t="t" r="r" b="b"/>
            <a:pathLst>
              <a:path w="9419658" h="10133268">
                <a:moveTo>
                  <a:pt x="0" y="0"/>
                </a:moveTo>
                <a:lnTo>
                  <a:pt x="9419658" y="0"/>
                </a:lnTo>
                <a:lnTo>
                  <a:pt x="9419658" y="10133268"/>
                </a:lnTo>
                <a:lnTo>
                  <a:pt x="0" y="10133268"/>
                </a:lnTo>
                <a:lnTo>
                  <a:pt x="0" y="0"/>
                </a:lnTo>
                <a:close/>
              </a:path>
            </a:pathLst>
          </a:custGeom>
          <a:blipFill>
            <a:blip r:embed="rId6"/>
            <a:stretch>
              <a:fillRect/>
            </a:stretch>
          </a:blipFill>
        </p:spPr>
        <p:txBody>
          <a:bodyPr/>
          <a:lstStyle/>
          <a:p>
            <a:endParaRPr lang="es-MX"/>
          </a:p>
        </p:txBody>
      </p:sp>
      <p:sp>
        <p:nvSpPr>
          <p:cNvPr id="5" name="Freeform 5"/>
          <p:cNvSpPr/>
          <p:nvPr/>
        </p:nvSpPr>
        <p:spPr>
          <a:xfrm>
            <a:off x="9411119" y="204343"/>
            <a:ext cx="8333969" cy="10005791"/>
          </a:xfrm>
          <a:custGeom>
            <a:avLst/>
            <a:gdLst/>
            <a:ahLst/>
            <a:cxnLst/>
            <a:rect l="l" t="t" r="r" b="b"/>
            <a:pathLst>
              <a:path w="8333969" h="10005791">
                <a:moveTo>
                  <a:pt x="0" y="0"/>
                </a:moveTo>
                <a:lnTo>
                  <a:pt x="8333969" y="0"/>
                </a:lnTo>
                <a:lnTo>
                  <a:pt x="8333969" y="10005791"/>
                </a:lnTo>
                <a:lnTo>
                  <a:pt x="0" y="10005791"/>
                </a:lnTo>
                <a:lnTo>
                  <a:pt x="0" y="0"/>
                </a:lnTo>
                <a:close/>
              </a:path>
            </a:pathLst>
          </a:custGeom>
          <a:blipFill>
            <a:blip r:embed="rId7"/>
            <a:stretch>
              <a:fillRect/>
            </a:stretch>
          </a:blipFill>
        </p:spPr>
        <p:txBody>
          <a:bodyPr/>
          <a:lstStyle/>
          <a:p>
            <a:endParaRPr lang="es-MX"/>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50045" y="0"/>
            <a:ext cx="9093955" cy="7775332"/>
          </a:xfrm>
          <a:custGeom>
            <a:avLst/>
            <a:gdLst/>
            <a:ahLst/>
            <a:cxnLst/>
            <a:rect l="l" t="t" r="r" b="b"/>
            <a:pathLst>
              <a:path w="9093955" h="7775332">
                <a:moveTo>
                  <a:pt x="0" y="0"/>
                </a:moveTo>
                <a:lnTo>
                  <a:pt x="9093955" y="0"/>
                </a:lnTo>
                <a:lnTo>
                  <a:pt x="9093955" y="7775332"/>
                </a:lnTo>
                <a:lnTo>
                  <a:pt x="0" y="7775332"/>
                </a:lnTo>
                <a:lnTo>
                  <a:pt x="0" y="0"/>
                </a:lnTo>
                <a:close/>
              </a:path>
            </a:pathLst>
          </a:custGeom>
          <a:blipFill>
            <a:blip r:embed="rId4"/>
            <a:stretch>
              <a:fillRect/>
            </a:stretch>
          </a:blipFill>
        </p:spPr>
        <p:txBody>
          <a:bodyPr/>
          <a:lstStyle/>
          <a:p>
            <a:endParaRPr lang="es-MX"/>
          </a:p>
        </p:txBody>
      </p:sp>
      <p:sp>
        <p:nvSpPr>
          <p:cNvPr id="4" name="Freeform 4"/>
          <p:cNvSpPr/>
          <p:nvPr/>
        </p:nvSpPr>
        <p:spPr>
          <a:xfrm>
            <a:off x="8783231" y="2493720"/>
            <a:ext cx="9504769" cy="7663220"/>
          </a:xfrm>
          <a:custGeom>
            <a:avLst/>
            <a:gdLst/>
            <a:ahLst/>
            <a:cxnLst/>
            <a:rect l="l" t="t" r="r" b="b"/>
            <a:pathLst>
              <a:path w="9504769" h="7663220">
                <a:moveTo>
                  <a:pt x="0" y="0"/>
                </a:moveTo>
                <a:lnTo>
                  <a:pt x="9504769" y="0"/>
                </a:lnTo>
                <a:lnTo>
                  <a:pt x="9504769" y="7663220"/>
                </a:lnTo>
                <a:lnTo>
                  <a:pt x="0" y="7663220"/>
                </a:lnTo>
                <a:lnTo>
                  <a:pt x="0" y="0"/>
                </a:lnTo>
                <a:close/>
              </a:path>
            </a:pathLst>
          </a:custGeom>
          <a:blipFill>
            <a:blip r:embed="rId5"/>
            <a:stretch>
              <a:fillRect/>
            </a:stretch>
          </a:blipFill>
        </p:spPr>
        <p:txBody>
          <a:bodyPr/>
          <a:lstStyle/>
          <a:p>
            <a:endParaRPr lang="es-MX"/>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0" y="0"/>
            <a:ext cx="10007151" cy="7367765"/>
          </a:xfrm>
          <a:custGeom>
            <a:avLst/>
            <a:gdLst/>
            <a:ahLst/>
            <a:cxnLst/>
            <a:rect l="l" t="t" r="r" b="b"/>
            <a:pathLst>
              <a:path w="10007151" h="7367765">
                <a:moveTo>
                  <a:pt x="0" y="0"/>
                </a:moveTo>
                <a:lnTo>
                  <a:pt x="10007151" y="0"/>
                </a:lnTo>
                <a:lnTo>
                  <a:pt x="10007151" y="7367765"/>
                </a:lnTo>
                <a:lnTo>
                  <a:pt x="0" y="7367765"/>
                </a:lnTo>
                <a:lnTo>
                  <a:pt x="0" y="0"/>
                </a:lnTo>
                <a:close/>
              </a:path>
            </a:pathLst>
          </a:custGeom>
          <a:blipFill>
            <a:blip r:embed="rId4"/>
            <a:stretch>
              <a:fillRect/>
            </a:stretch>
          </a:blipFill>
        </p:spPr>
        <p:txBody>
          <a:bodyPr/>
          <a:lstStyle/>
          <a:p>
            <a:endParaRPr lang="es-MX"/>
          </a:p>
        </p:txBody>
      </p:sp>
      <p:sp>
        <p:nvSpPr>
          <p:cNvPr id="4" name="Freeform 4"/>
          <p:cNvSpPr/>
          <p:nvPr/>
        </p:nvSpPr>
        <p:spPr>
          <a:xfrm>
            <a:off x="9000394" y="3135543"/>
            <a:ext cx="9287606" cy="7151457"/>
          </a:xfrm>
          <a:custGeom>
            <a:avLst/>
            <a:gdLst/>
            <a:ahLst/>
            <a:cxnLst/>
            <a:rect l="l" t="t" r="r" b="b"/>
            <a:pathLst>
              <a:path w="9287606" h="7151457">
                <a:moveTo>
                  <a:pt x="0" y="0"/>
                </a:moveTo>
                <a:lnTo>
                  <a:pt x="9287606" y="0"/>
                </a:lnTo>
                <a:lnTo>
                  <a:pt x="9287606" y="7151457"/>
                </a:lnTo>
                <a:lnTo>
                  <a:pt x="0" y="7151457"/>
                </a:lnTo>
                <a:lnTo>
                  <a:pt x="0" y="0"/>
                </a:lnTo>
                <a:close/>
              </a:path>
            </a:pathLst>
          </a:custGeom>
          <a:blipFill>
            <a:blip r:embed="rId5"/>
            <a:stretch>
              <a:fillRect/>
            </a:stretch>
          </a:blipFill>
        </p:spPr>
        <p:txBody>
          <a:bodyPr/>
          <a:lstStyle/>
          <a:p>
            <a:endParaRPr lang="es-MX"/>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4326016" y="1028700"/>
            <a:ext cx="2933284" cy="1585132"/>
          </a:xfrm>
          <a:custGeom>
            <a:avLst/>
            <a:gdLst/>
            <a:ahLst/>
            <a:cxnLst/>
            <a:rect l="l" t="t" r="r" b="b"/>
            <a:pathLst>
              <a:path w="2933284" h="1585132">
                <a:moveTo>
                  <a:pt x="0" y="0"/>
                </a:moveTo>
                <a:lnTo>
                  <a:pt x="2933284" y="0"/>
                </a:lnTo>
                <a:lnTo>
                  <a:pt x="2933284" y="1585132"/>
                </a:lnTo>
                <a:lnTo>
                  <a:pt x="0" y="1585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Freeform 4"/>
          <p:cNvSpPr/>
          <p:nvPr/>
        </p:nvSpPr>
        <p:spPr>
          <a:xfrm>
            <a:off x="693795" y="0"/>
            <a:ext cx="7818120" cy="10287000"/>
          </a:xfrm>
          <a:custGeom>
            <a:avLst/>
            <a:gdLst/>
            <a:ahLst/>
            <a:cxnLst/>
            <a:rect l="l" t="t" r="r" b="b"/>
            <a:pathLst>
              <a:path w="7818120" h="10287000">
                <a:moveTo>
                  <a:pt x="0" y="0"/>
                </a:moveTo>
                <a:lnTo>
                  <a:pt x="7818120" y="0"/>
                </a:lnTo>
                <a:lnTo>
                  <a:pt x="7818120" y="10287000"/>
                </a:lnTo>
                <a:lnTo>
                  <a:pt x="0" y="10287000"/>
                </a:lnTo>
                <a:lnTo>
                  <a:pt x="0" y="0"/>
                </a:lnTo>
                <a:close/>
              </a:path>
            </a:pathLst>
          </a:custGeom>
          <a:blipFill>
            <a:blip r:embed="rId6"/>
            <a:stretch>
              <a:fillRect/>
            </a:stretch>
          </a:blipFill>
        </p:spPr>
        <p:txBody>
          <a:bodyPr/>
          <a:lstStyle/>
          <a:p>
            <a:endParaRPr lang="es-MX"/>
          </a:p>
        </p:txBody>
      </p:sp>
      <p:sp>
        <p:nvSpPr>
          <p:cNvPr id="5" name="Freeform 5"/>
          <p:cNvSpPr/>
          <p:nvPr/>
        </p:nvSpPr>
        <p:spPr>
          <a:xfrm>
            <a:off x="9411119" y="0"/>
            <a:ext cx="7843838" cy="10287000"/>
          </a:xfrm>
          <a:custGeom>
            <a:avLst/>
            <a:gdLst/>
            <a:ahLst/>
            <a:cxnLst/>
            <a:rect l="l" t="t" r="r" b="b"/>
            <a:pathLst>
              <a:path w="7843838" h="10287000">
                <a:moveTo>
                  <a:pt x="0" y="0"/>
                </a:moveTo>
                <a:lnTo>
                  <a:pt x="7843837" y="0"/>
                </a:lnTo>
                <a:lnTo>
                  <a:pt x="7843837" y="10287000"/>
                </a:lnTo>
                <a:lnTo>
                  <a:pt x="0" y="10287000"/>
                </a:lnTo>
                <a:lnTo>
                  <a:pt x="0" y="0"/>
                </a:lnTo>
                <a:close/>
              </a:path>
            </a:pathLst>
          </a:custGeom>
          <a:blipFill>
            <a:blip r:embed="rId7"/>
            <a:stretch>
              <a:fillRect/>
            </a:stretch>
          </a:blipFill>
        </p:spPr>
        <p:txBody>
          <a:bodyPr/>
          <a:lstStyle/>
          <a:p>
            <a:endParaRPr lang="es-MX"/>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214006" y="0"/>
            <a:ext cx="9393486" cy="7103824"/>
          </a:xfrm>
          <a:custGeom>
            <a:avLst/>
            <a:gdLst/>
            <a:ahLst/>
            <a:cxnLst/>
            <a:rect l="l" t="t" r="r" b="b"/>
            <a:pathLst>
              <a:path w="9393486" h="7103824">
                <a:moveTo>
                  <a:pt x="0" y="0"/>
                </a:moveTo>
                <a:lnTo>
                  <a:pt x="9393486" y="0"/>
                </a:lnTo>
                <a:lnTo>
                  <a:pt x="9393486" y="7103824"/>
                </a:lnTo>
                <a:lnTo>
                  <a:pt x="0" y="7103824"/>
                </a:lnTo>
                <a:lnTo>
                  <a:pt x="0" y="0"/>
                </a:lnTo>
                <a:close/>
              </a:path>
            </a:pathLst>
          </a:custGeom>
          <a:blipFill>
            <a:blip r:embed="rId4"/>
            <a:stretch>
              <a:fillRect/>
            </a:stretch>
          </a:blipFill>
        </p:spPr>
        <p:txBody>
          <a:bodyPr/>
          <a:lstStyle/>
          <a:p>
            <a:endParaRPr lang="es-MX"/>
          </a:p>
        </p:txBody>
      </p:sp>
      <p:sp>
        <p:nvSpPr>
          <p:cNvPr id="4" name="Freeform 4"/>
          <p:cNvSpPr/>
          <p:nvPr/>
        </p:nvSpPr>
        <p:spPr>
          <a:xfrm>
            <a:off x="9144000" y="3081283"/>
            <a:ext cx="9056068" cy="7029772"/>
          </a:xfrm>
          <a:custGeom>
            <a:avLst/>
            <a:gdLst/>
            <a:ahLst/>
            <a:cxnLst/>
            <a:rect l="l" t="t" r="r" b="b"/>
            <a:pathLst>
              <a:path w="9056068" h="7029772">
                <a:moveTo>
                  <a:pt x="0" y="0"/>
                </a:moveTo>
                <a:lnTo>
                  <a:pt x="9056068" y="0"/>
                </a:lnTo>
                <a:lnTo>
                  <a:pt x="9056068" y="7029773"/>
                </a:lnTo>
                <a:lnTo>
                  <a:pt x="0" y="7029773"/>
                </a:lnTo>
                <a:lnTo>
                  <a:pt x="0" y="0"/>
                </a:lnTo>
                <a:close/>
              </a:path>
            </a:pathLst>
          </a:custGeom>
          <a:blipFill>
            <a:blip r:embed="rId5"/>
            <a:stretch>
              <a:fillRect/>
            </a:stretch>
          </a:blipFill>
        </p:spPr>
        <p:txBody>
          <a:bodyPr/>
          <a:lstStyle/>
          <a:p>
            <a:endParaRPr lang="es-MX"/>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4326016" y="1028700"/>
            <a:ext cx="2933284" cy="1585132"/>
          </a:xfrm>
          <a:custGeom>
            <a:avLst/>
            <a:gdLst/>
            <a:ahLst/>
            <a:cxnLst/>
            <a:rect l="l" t="t" r="r" b="b"/>
            <a:pathLst>
              <a:path w="2933284" h="1585132">
                <a:moveTo>
                  <a:pt x="0" y="0"/>
                </a:moveTo>
                <a:lnTo>
                  <a:pt x="2933284" y="0"/>
                </a:lnTo>
                <a:lnTo>
                  <a:pt x="2933284" y="1585132"/>
                </a:lnTo>
                <a:lnTo>
                  <a:pt x="0" y="1585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TextBox 4"/>
          <p:cNvSpPr txBox="1"/>
          <p:nvPr/>
        </p:nvSpPr>
        <p:spPr>
          <a:xfrm>
            <a:off x="507226" y="831215"/>
            <a:ext cx="9555070" cy="3291205"/>
          </a:xfrm>
          <a:prstGeom prst="rect">
            <a:avLst/>
          </a:prstGeom>
        </p:spPr>
        <p:txBody>
          <a:bodyPr lIns="0" tIns="0" rIns="0" bIns="0" rtlCol="0" anchor="t">
            <a:spAutoFit/>
          </a:bodyPr>
          <a:lstStyle/>
          <a:p>
            <a:pPr algn="l">
              <a:lnSpc>
                <a:spcPts val="5460"/>
              </a:lnSpc>
            </a:pPr>
            <a:r>
              <a:rPr lang="en-US" sz="3900" b="1" spc="-78">
                <a:solidFill>
                  <a:srgbClr val="000000"/>
                </a:solidFill>
                <a:latin typeface="Nunito Bold"/>
                <a:ea typeface="Nunito Bold"/>
                <a:cs typeface="Nunito Bold"/>
                <a:sym typeface="Nunito Bold"/>
              </a:rPr>
              <a:t>El no pasar a la siguiente fase no significa que no ganaron, simplemente quiere decir que debo esforzarme más para volver al siguiente año por lo que es mío.</a:t>
            </a:r>
          </a:p>
          <a:p>
            <a:pPr algn="l">
              <a:lnSpc>
                <a:spcPts val="4480"/>
              </a:lnSpc>
              <a:spcBef>
                <a:spcPct val="0"/>
              </a:spcBef>
            </a:pPr>
            <a:endParaRPr lang="en-US" sz="3900" b="1" spc="-78">
              <a:solidFill>
                <a:srgbClr val="000000"/>
              </a:solidFill>
              <a:latin typeface="Nunito Bold"/>
              <a:ea typeface="Nunito Bold"/>
              <a:cs typeface="Nunito Bold"/>
              <a:sym typeface="Nunito Bold"/>
            </a:endParaRPr>
          </a:p>
        </p:txBody>
      </p:sp>
      <p:sp>
        <p:nvSpPr>
          <p:cNvPr id="5" name="Freeform 5"/>
          <p:cNvSpPr/>
          <p:nvPr/>
        </p:nvSpPr>
        <p:spPr>
          <a:xfrm>
            <a:off x="10981174" y="0"/>
            <a:ext cx="7293193" cy="10287000"/>
          </a:xfrm>
          <a:custGeom>
            <a:avLst/>
            <a:gdLst/>
            <a:ahLst/>
            <a:cxnLst/>
            <a:rect l="l" t="t" r="r" b="b"/>
            <a:pathLst>
              <a:path w="7293193" h="10287000">
                <a:moveTo>
                  <a:pt x="0" y="0"/>
                </a:moveTo>
                <a:lnTo>
                  <a:pt x="7293193" y="0"/>
                </a:lnTo>
                <a:lnTo>
                  <a:pt x="7293193" y="10287000"/>
                </a:lnTo>
                <a:lnTo>
                  <a:pt x="0" y="10287000"/>
                </a:lnTo>
                <a:lnTo>
                  <a:pt x="0" y="0"/>
                </a:lnTo>
                <a:close/>
              </a:path>
            </a:pathLst>
          </a:custGeom>
          <a:blipFill>
            <a:blip r:embed="rId6"/>
            <a:stretch>
              <a:fillRect t="-4438" b="-4438"/>
            </a:stretch>
          </a:blipFill>
        </p:spPr>
        <p:txBody>
          <a:bodyPr/>
          <a:lstStyle/>
          <a:p>
            <a:endParaRPr lang="es-MX"/>
          </a:p>
        </p:txBody>
      </p:sp>
      <p:sp>
        <p:nvSpPr>
          <p:cNvPr id="6" name="TextBox 6"/>
          <p:cNvSpPr txBox="1"/>
          <p:nvPr/>
        </p:nvSpPr>
        <p:spPr>
          <a:xfrm>
            <a:off x="2820176" y="8343097"/>
            <a:ext cx="8385765" cy="1073784"/>
          </a:xfrm>
          <a:prstGeom prst="rect">
            <a:avLst/>
          </a:prstGeom>
        </p:spPr>
        <p:txBody>
          <a:bodyPr lIns="0" tIns="0" rIns="0" bIns="0" rtlCol="0" anchor="t">
            <a:spAutoFit/>
          </a:bodyPr>
          <a:lstStyle/>
          <a:p>
            <a:pPr algn="l">
              <a:lnSpc>
                <a:spcPts val="4340"/>
              </a:lnSpc>
              <a:spcBef>
                <a:spcPct val="0"/>
              </a:spcBef>
            </a:pPr>
            <a:r>
              <a:rPr lang="en-US" sz="3100" spc="-62">
                <a:solidFill>
                  <a:srgbClr val="000000"/>
                </a:solidFill>
                <a:latin typeface="Nunito"/>
                <a:ea typeface="Nunito"/>
                <a:cs typeface="Nunito"/>
                <a:sym typeface="Nunito"/>
              </a:rPr>
              <a:t>¿Quién recuerda quién inventó la lámpara incandescente (foco)?</a:t>
            </a: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0573739" y="3312965"/>
            <a:ext cx="6019972" cy="6356958"/>
          </a:xfrm>
          <a:custGeom>
            <a:avLst/>
            <a:gdLst/>
            <a:ahLst/>
            <a:cxnLst/>
            <a:rect l="l" t="t" r="r" b="b"/>
            <a:pathLst>
              <a:path w="6019972" h="6356958">
                <a:moveTo>
                  <a:pt x="0" y="0"/>
                </a:moveTo>
                <a:lnTo>
                  <a:pt x="6019972" y="0"/>
                </a:lnTo>
                <a:lnTo>
                  <a:pt x="6019972" y="6356958"/>
                </a:lnTo>
                <a:lnTo>
                  <a:pt x="0" y="6356958"/>
                </a:lnTo>
                <a:lnTo>
                  <a:pt x="0" y="0"/>
                </a:lnTo>
                <a:close/>
              </a:path>
            </a:pathLst>
          </a:custGeom>
          <a:blipFill>
            <a:blip r:embed="rId4"/>
            <a:stretch>
              <a:fillRect l="-5597"/>
            </a:stretch>
          </a:blipFill>
        </p:spPr>
        <p:txBody>
          <a:bodyPr/>
          <a:lstStyle/>
          <a:p>
            <a:endParaRPr lang="es-MX"/>
          </a:p>
        </p:txBody>
      </p:sp>
      <p:sp>
        <p:nvSpPr>
          <p:cNvPr id="4" name="TextBox 4"/>
          <p:cNvSpPr txBox="1"/>
          <p:nvPr/>
        </p:nvSpPr>
        <p:spPr>
          <a:xfrm>
            <a:off x="385014" y="291465"/>
            <a:ext cx="9805960" cy="9060180"/>
          </a:xfrm>
          <a:prstGeom prst="rect">
            <a:avLst/>
          </a:prstGeom>
        </p:spPr>
        <p:txBody>
          <a:bodyPr lIns="0" tIns="0" rIns="0" bIns="0" rtlCol="0" anchor="t">
            <a:spAutoFit/>
          </a:bodyPr>
          <a:lstStyle/>
          <a:p>
            <a:pPr algn="l">
              <a:lnSpc>
                <a:spcPts val="5880"/>
              </a:lnSpc>
              <a:spcBef>
                <a:spcPct val="0"/>
              </a:spcBef>
            </a:pPr>
            <a:r>
              <a:rPr lang="en-US" sz="4200" b="1" i="1" spc="-84">
                <a:solidFill>
                  <a:srgbClr val="000000"/>
                </a:solidFill>
                <a:latin typeface="Nunito Bold Italics"/>
                <a:ea typeface="Nunito Bold Italics"/>
                <a:cs typeface="Nunito Bold Italics"/>
                <a:sym typeface="Nunito Bold Italics"/>
              </a:rPr>
              <a:t>Carta de un maestro a la madre de Tomás Alva Edison</a:t>
            </a:r>
          </a:p>
          <a:p>
            <a:pPr algn="l">
              <a:lnSpc>
                <a:spcPts val="5880"/>
              </a:lnSpc>
              <a:spcBef>
                <a:spcPct val="0"/>
              </a:spcBef>
            </a:pPr>
            <a:endParaRPr lang="en-US" sz="4200" b="1" i="1" spc="-84">
              <a:solidFill>
                <a:srgbClr val="000000"/>
              </a:solidFill>
              <a:latin typeface="Nunito Bold Italics"/>
              <a:ea typeface="Nunito Bold Italics"/>
              <a:cs typeface="Nunito Bold Italics"/>
              <a:sym typeface="Nunito Bold Italics"/>
            </a:endParaRPr>
          </a:p>
          <a:p>
            <a:pPr algn="l">
              <a:lnSpc>
                <a:spcPts val="5460"/>
              </a:lnSpc>
              <a:spcBef>
                <a:spcPct val="0"/>
              </a:spcBef>
            </a:pPr>
            <a:r>
              <a:rPr lang="en-US" sz="3900" b="1" i="1" spc="-78">
                <a:solidFill>
                  <a:srgbClr val="000000"/>
                </a:solidFill>
                <a:latin typeface="Nunito Bold Italics"/>
                <a:ea typeface="Nunito Bold Italics"/>
                <a:cs typeface="Nunito Bold Italics"/>
                <a:sym typeface="Nunito Bold Italics"/>
              </a:rPr>
              <a:t>Las palabras pueden ser armas que disminuyen y destruyen, o pueden ser herramientas e instrumentos que crean, alientan e inspiran.</a:t>
            </a:r>
          </a:p>
          <a:p>
            <a:pPr algn="l">
              <a:lnSpc>
                <a:spcPts val="5460"/>
              </a:lnSpc>
              <a:spcBef>
                <a:spcPct val="0"/>
              </a:spcBef>
            </a:pPr>
            <a:endParaRPr lang="en-US" sz="3900" b="1" i="1" spc="-78">
              <a:solidFill>
                <a:srgbClr val="000000"/>
              </a:solidFill>
              <a:latin typeface="Nunito Bold Italics"/>
              <a:ea typeface="Nunito Bold Italics"/>
              <a:cs typeface="Nunito Bold Italics"/>
              <a:sym typeface="Nunito Bold Italics"/>
            </a:endParaRPr>
          </a:p>
          <a:p>
            <a:pPr algn="l">
              <a:lnSpc>
                <a:spcPts val="5460"/>
              </a:lnSpc>
              <a:spcBef>
                <a:spcPct val="0"/>
              </a:spcBef>
            </a:pPr>
            <a:r>
              <a:rPr lang="en-US" sz="3900" spc="-78">
                <a:solidFill>
                  <a:srgbClr val="000000"/>
                </a:solidFill>
                <a:latin typeface="Nunito"/>
                <a:ea typeface="Nunito"/>
                <a:cs typeface="Nunito"/>
                <a:sym typeface="Nunito"/>
              </a:rPr>
              <a:t>Cuentan que un día, cuando Thomas Edison era pequeño, volvió de la escuela y le dio un papel a su madre. Le dijo: "Mamá, mi maestro me dio este papel y me dijo que sólo tú puedes leerlo. ¿Qué es lo que dice?"</a:t>
            </a: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0573739" y="3312965"/>
            <a:ext cx="6019972" cy="6356958"/>
          </a:xfrm>
          <a:custGeom>
            <a:avLst/>
            <a:gdLst/>
            <a:ahLst/>
            <a:cxnLst/>
            <a:rect l="l" t="t" r="r" b="b"/>
            <a:pathLst>
              <a:path w="6019972" h="6356958">
                <a:moveTo>
                  <a:pt x="0" y="0"/>
                </a:moveTo>
                <a:lnTo>
                  <a:pt x="6019972" y="0"/>
                </a:lnTo>
                <a:lnTo>
                  <a:pt x="6019972" y="6356958"/>
                </a:lnTo>
                <a:lnTo>
                  <a:pt x="0" y="6356958"/>
                </a:lnTo>
                <a:lnTo>
                  <a:pt x="0" y="0"/>
                </a:lnTo>
                <a:close/>
              </a:path>
            </a:pathLst>
          </a:custGeom>
          <a:blipFill>
            <a:blip r:embed="rId4"/>
            <a:stretch>
              <a:fillRect l="-5597"/>
            </a:stretch>
          </a:blipFill>
        </p:spPr>
        <p:txBody>
          <a:bodyPr/>
          <a:lstStyle/>
          <a:p>
            <a:endParaRPr lang="es-MX"/>
          </a:p>
        </p:txBody>
      </p:sp>
      <p:sp>
        <p:nvSpPr>
          <p:cNvPr id="4" name="TextBox 4"/>
          <p:cNvSpPr txBox="1"/>
          <p:nvPr/>
        </p:nvSpPr>
        <p:spPr>
          <a:xfrm>
            <a:off x="385014" y="618634"/>
            <a:ext cx="10188724" cy="9051290"/>
          </a:xfrm>
          <a:prstGeom prst="rect">
            <a:avLst/>
          </a:prstGeom>
        </p:spPr>
        <p:txBody>
          <a:bodyPr lIns="0" tIns="0" rIns="0" bIns="0" rtlCol="0" anchor="t">
            <a:spAutoFit/>
          </a:bodyPr>
          <a:lstStyle/>
          <a:p>
            <a:pPr algn="l">
              <a:lnSpc>
                <a:spcPts val="4760"/>
              </a:lnSpc>
            </a:pPr>
            <a:r>
              <a:rPr lang="en-US" sz="3400" i="1" spc="-68">
                <a:solidFill>
                  <a:srgbClr val="000000"/>
                </a:solidFill>
                <a:latin typeface="Nunito Italics"/>
                <a:ea typeface="Nunito Italics"/>
                <a:cs typeface="Nunito Italics"/>
                <a:sym typeface="Nunito Italics"/>
              </a:rPr>
              <a:t>Se le llenaron los ojos de lágrimas a su madre mientras leyó la carta en voz alta para el niño: "Su hijo es un genio. Esta escuela es demasiado pequeña para él y no cuenta con maestros suficientemente buenos para enseñarle. Por favor, enséñele usted misma".</a:t>
            </a:r>
          </a:p>
          <a:p>
            <a:pPr algn="l">
              <a:lnSpc>
                <a:spcPts val="4760"/>
              </a:lnSpc>
            </a:pPr>
            <a:endParaRPr lang="en-US" sz="3400" i="1" spc="-68">
              <a:solidFill>
                <a:srgbClr val="000000"/>
              </a:solidFill>
              <a:latin typeface="Nunito Italics"/>
              <a:ea typeface="Nunito Italics"/>
              <a:cs typeface="Nunito Italics"/>
              <a:sym typeface="Nunito Italics"/>
            </a:endParaRPr>
          </a:p>
          <a:p>
            <a:pPr algn="l">
              <a:lnSpc>
                <a:spcPts val="4760"/>
              </a:lnSpc>
            </a:pPr>
            <a:r>
              <a:rPr lang="en-US" sz="3400" i="1" spc="-68">
                <a:solidFill>
                  <a:srgbClr val="000000"/>
                </a:solidFill>
                <a:latin typeface="Nunito Italics"/>
                <a:ea typeface="Nunito Italics"/>
                <a:cs typeface="Nunito Italics"/>
                <a:sym typeface="Nunito Italics"/>
              </a:rPr>
              <a:t>Muchos años después la madre falleció y Edison se convirtió en uno de los grandes inventores del siglo.</a:t>
            </a:r>
          </a:p>
          <a:p>
            <a:pPr algn="l">
              <a:lnSpc>
                <a:spcPts val="4760"/>
              </a:lnSpc>
            </a:pPr>
            <a:r>
              <a:rPr lang="en-US" sz="3400" i="1" spc="-68">
                <a:solidFill>
                  <a:srgbClr val="000000"/>
                </a:solidFill>
                <a:latin typeface="Nunito Italics"/>
                <a:ea typeface="Nunito Italics"/>
                <a:cs typeface="Nunito Italics"/>
                <a:sym typeface="Nunito Italics"/>
              </a:rPr>
              <a:t> </a:t>
            </a:r>
          </a:p>
          <a:p>
            <a:pPr algn="l">
              <a:lnSpc>
                <a:spcPts val="4760"/>
              </a:lnSpc>
            </a:pPr>
            <a:r>
              <a:rPr lang="en-US" sz="3400" i="1" spc="-68">
                <a:solidFill>
                  <a:srgbClr val="000000"/>
                </a:solidFill>
                <a:latin typeface="Nunito Italics"/>
                <a:ea typeface="Nunito Italics"/>
                <a:cs typeface="Nunito Italics"/>
                <a:sym typeface="Nunito Italics"/>
              </a:rPr>
              <a:t>Al revisar un armario, encontró la carta de su maestro. La abrió y descubrió el verdadero mensaje que estaba escrito en esa hoja: "Su hijo es mentalmente deficiente. No podemos permitir que siga asistiendo a nuestra escuela. Queda expulsado".</a:t>
            </a:r>
          </a:p>
          <a:p>
            <a:pPr algn="l">
              <a:lnSpc>
                <a:spcPts val="5460"/>
              </a:lnSpc>
              <a:spcBef>
                <a:spcPct val="0"/>
              </a:spcBef>
            </a:pPr>
            <a:endParaRPr lang="en-US" sz="3400" i="1" spc="-68">
              <a:solidFill>
                <a:srgbClr val="000000"/>
              </a:solidFill>
              <a:latin typeface="Nunito Italics"/>
              <a:ea typeface="Nunito Italics"/>
              <a:cs typeface="Nunito Italics"/>
              <a:sym typeface="Nunito Italics"/>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a:off x="11297790" y="0"/>
            <a:ext cx="6990210" cy="10287000"/>
          </a:xfrm>
          <a:custGeom>
            <a:avLst/>
            <a:gdLst/>
            <a:ahLst/>
            <a:cxnLst/>
            <a:rect l="l" t="t" r="r" b="b"/>
            <a:pathLst>
              <a:path w="6990210" h="10287000">
                <a:moveTo>
                  <a:pt x="0" y="0"/>
                </a:moveTo>
                <a:lnTo>
                  <a:pt x="6990210" y="0"/>
                </a:lnTo>
                <a:lnTo>
                  <a:pt x="6990210" y="10287000"/>
                </a:lnTo>
                <a:lnTo>
                  <a:pt x="0" y="10287000"/>
                </a:lnTo>
                <a:lnTo>
                  <a:pt x="0" y="0"/>
                </a:lnTo>
                <a:close/>
              </a:path>
            </a:pathLst>
          </a:custGeom>
          <a:blipFill>
            <a:blip r:embed="rId2"/>
            <a:stretch>
              <a:fillRect l="-135460" r="-26162"/>
            </a:stretch>
          </a:blipFill>
        </p:spPr>
        <p:txBody>
          <a:bodyPr/>
          <a:lstStyle/>
          <a:p>
            <a:endParaRPr lang="es-MX"/>
          </a:p>
        </p:txBody>
      </p:sp>
      <p:sp>
        <p:nvSpPr>
          <p:cNvPr id="3" name="TextBox 3"/>
          <p:cNvSpPr txBox="1"/>
          <p:nvPr/>
        </p:nvSpPr>
        <p:spPr>
          <a:xfrm>
            <a:off x="725859" y="952500"/>
            <a:ext cx="10252060" cy="2646681"/>
          </a:xfrm>
          <a:prstGeom prst="rect">
            <a:avLst/>
          </a:prstGeom>
        </p:spPr>
        <p:txBody>
          <a:bodyPr lIns="0" tIns="0" rIns="0" bIns="0" rtlCol="0" anchor="t">
            <a:spAutoFit/>
          </a:bodyPr>
          <a:lstStyle/>
          <a:p>
            <a:pPr algn="l">
              <a:lnSpc>
                <a:spcPts val="5319"/>
              </a:lnSpc>
            </a:pPr>
            <a:r>
              <a:rPr lang="en-US" sz="3799" b="1" spc="-75">
                <a:solidFill>
                  <a:srgbClr val="000000"/>
                </a:solidFill>
                <a:latin typeface="Nunito Bold"/>
                <a:ea typeface="Nunito Bold"/>
                <a:cs typeface="Nunito Bold"/>
                <a:sym typeface="Nunito Bold"/>
              </a:rPr>
              <a:t>¿Qué son las Matemáticas?</a:t>
            </a:r>
          </a:p>
          <a:p>
            <a:pPr algn="l">
              <a:lnSpc>
                <a:spcPts val="5319"/>
              </a:lnSpc>
            </a:pPr>
            <a:r>
              <a:rPr lang="en-US" sz="3799" b="1" spc="-75">
                <a:solidFill>
                  <a:srgbClr val="000000"/>
                </a:solidFill>
                <a:latin typeface="Nunito Bold"/>
                <a:ea typeface="Nunito Bold"/>
                <a:cs typeface="Nunito Bold"/>
                <a:sym typeface="Nunito Bold"/>
              </a:rPr>
              <a:t>¿De dónde vienen? ¿Por qué son importantes?</a:t>
            </a:r>
          </a:p>
          <a:p>
            <a:pPr algn="l">
              <a:lnSpc>
                <a:spcPts val="5319"/>
              </a:lnSpc>
            </a:pPr>
            <a:r>
              <a:rPr lang="en-US" sz="3799" b="1" spc="-75">
                <a:solidFill>
                  <a:srgbClr val="000000"/>
                </a:solidFill>
                <a:latin typeface="Nunito Bold"/>
                <a:ea typeface="Nunito Bold"/>
                <a:cs typeface="Nunito Bold"/>
                <a:sym typeface="Nunito Bold"/>
              </a:rPr>
              <a:t>¿Qué es lo que me ofrecen?</a:t>
            </a:r>
          </a:p>
          <a:p>
            <a:pPr marL="0" lvl="0" indent="0" algn="l">
              <a:lnSpc>
                <a:spcPts val="5319"/>
              </a:lnSpc>
              <a:spcBef>
                <a:spcPct val="0"/>
              </a:spcBef>
            </a:pPr>
            <a:endParaRPr lang="en-US" sz="3799" b="1" spc="-75">
              <a:solidFill>
                <a:srgbClr val="000000"/>
              </a:solidFill>
              <a:latin typeface="Nunito Bold"/>
              <a:ea typeface="Nunito Bold"/>
              <a:cs typeface="Nunito Bold"/>
              <a:sym typeface="Nunito Bold"/>
            </a:endParaRPr>
          </a:p>
        </p:txBody>
      </p:sp>
      <p:sp>
        <p:nvSpPr>
          <p:cNvPr id="4" name="TextBox 4"/>
          <p:cNvSpPr txBox="1"/>
          <p:nvPr/>
        </p:nvSpPr>
        <p:spPr>
          <a:xfrm>
            <a:off x="499930" y="5086350"/>
            <a:ext cx="10338585" cy="3348248"/>
          </a:xfrm>
          <a:prstGeom prst="rect">
            <a:avLst/>
          </a:prstGeom>
        </p:spPr>
        <p:txBody>
          <a:bodyPr lIns="0" tIns="0" rIns="0" bIns="0" rtlCol="0" anchor="t">
            <a:spAutoFit/>
          </a:bodyPr>
          <a:lstStyle/>
          <a:p>
            <a:pPr algn="l">
              <a:lnSpc>
                <a:spcPts val="4450"/>
              </a:lnSpc>
              <a:spcBef>
                <a:spcPct val="0"/>
              </a:spcBef>
            </a:pPr>
            <a:r>
              <a:rPr lang="en-US" sz="3179" spc="-63">
                <a:solidFill>
                  <a:srgbClr val="000000"/>
                </a:solidFill>
                <a:latin typeface="Nunito"/>
                <a:ea typeface="Nunito"/>
                <a:cs typeface="Nunito"/>
                <a:sym typeface="Nunito"/>
              </a:rPr>
              <a:t>Se han puesto a pensar: ¿por qué el hombre está arriba de la cadena, de la etapa evolutiva? ¿Será que tiene un cerebro más grandote que los demás animales? </a:t>
            </a:r>
          </a:p>
          <a:p>
            <a:pPr algn="l">
              <a:lnSpc>
                <a:spcPts val="4450"/>
              </a:lnSpc>
              <a:spcBef>
                <a:spcPct val="0"/>
              </a:spcBef>
            </a:pPr>
            <a:r>
              <a:rPr lang="en-US" sz="3179" spc="-63">
                <a:solidFill>
                  <a:srgbClr val="000000"/>
                </a:solidFill>
                <a:latin typeface="Nunito"/>
                <a:ea typeface="Nunito"/>
                <a:cs typeface="Nunito"/>
                <a:sym typeface="Nunito"/>
              </a:rPr>
              <a:t>¿Hay animales con cerebros más grandes, o no? Denme ejemplos.</a:t>
            </a:r>
          </a:p>
          <a:p>
            <a:pPr algn="l">
              <a:lnSpc>
                <a:spcPts val="4450"/>
              </a:lnSpc>
              <a:spcBef>
                <a:spcPct val="0"/>
              </a:spcBef>
            </a:pPr>
            <a:r>
              <a:rPr lang="en-US" sz="3179" spc="-63">
                <a:solidFill>
                  <a:srgbClr val="000000"/>
                </a:solidFill>
                <a:latin typeface="Nunito"/>
                <a:ea typeface="Nunito"/>
                <a:cs typeface="Nunito"/>
                <a:sym typeface="Nunito"/>
              </a:rPr>
              <a:t>¿Será porque es más rápido, más fuerte, más grande?</a:t>
            </a: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0573739" y="3312965"/>
            <a:ext cx="6019972" cy="6356958"/>
          </a:xfrm>
          <a:custGeom>
            <a:avLst/>
            <a:gdLst/>
            <a:ahLst/>
            <a:cxnLst/>
            <a:rect l="l" t="t" r="r" b="b"/>
            <a:pathLst>
              <a:path w="6019972" h="6356958">
                <a:moveTo>
                  <a:pt x="0" y="0"/>
                </a:moveTo>
                <a:lnTo>
                  <a:pt x="6019972" y="0"/>
                </a:lnTo>
                <a:lnTo>
                  <a:pt x="6019972" y="6356958"/>
                </a:lnTo>
                <a:lnTo>
                  <a:pt x="0" y="6356958"/>
                </a:lnTo>
                <a:lnTo>
                  <a:pt x="0" y="0"/>
                </a:lnTo>
                <a:close/>
              </a:path>
            </a:pathLst>
          </a:custGeom>
          <a:blipFill>
            <a:blip r:embed="rId4"/>
            <a:stretch>
              <a:fillRect l="-5597"/>
            </a:stretch>
          </a:blipFill>
        </p:spPr>
        <p:txBody>
          <a:bodyPr/>
          <a:lstStyle/>
          <a:p>
            <a:endParaRPr lang="es-MX"/>
          </a:p>
        </p:txBody>
      </p:sp>
      <p:sp>
        <p:nvSpPr>
          <p:cNvPr id="4" name="TextBox 4"/>
          <p:cNvSpPr txBox="1"/>
          <p:nvPr/>
        </p:nvSpPr>
        <p:spPr>
          <a:xfrm>
            <a:off x="385014" y="618634"/>
            <a:ext cx="10188724" cy="6127115"/>
          </a:xfrm>
          <a:prstGeom prst="rect">
            <a:avLst/>
          </a:prstGeom>
        </p:spPr>
        <p:txBody>
          <a:bodyPr lIns="0" tIns="0" rIns="0" bIns="0" rtlCol="0" anchor="t">
            <a:spAutoFit/>
          </a:bodyPr>
          <a:lstStyle/>
          <a:p>
            <a:pPr algn="l">
              <a:lnSpc>
                <a:spcPts val="4760"/>
              </a:lnSpc>
            </a:pPr>
            <a:r>
              <a:rPr lang="en-US" sz="3400" i="1" spc="-68">
                <a:solidFill>
                  <a:srgbClr val="000000"/>
                </a:solidFill>
                <a:latin typeface="Nunito Italics"/>
                <a:ea typeface="Nunito Italics"/>
                <a:cs typeface="Nunito Italics"/>
                <a:sym typeface="Nunito Italics"/>
              </a:rPr>
              <a:t>Edison escribió en su diario: "Thomas A. Edison era un niño mentalmente deficiente cuya madre lo convirtió en el genio del siglo".</a:t>
            </a:r>
          </a:p>
          <a:p>
            <a:pPr algn="l">
              <a:lnSpc>
                <a:spcPts val="4760"/>
              </a:lnSpc>
            </a:pPr>
            <a:endParaRPr lang="en-US" sz="3400" i="1" spc="-68">
              <a:solidFill>
                <a:srgbClr val="000000"/>
              </a:solidFill>
              <a:latin typeface="Nunito Italics"/>
              <a:ea typeface="Nunito Italics"/>
              <a:cs typeface="Nunito Italics"/>
              <a:sym typeface="Nunito Italics"/>
            </a:endParaRPr>
          </a:p>
          <a:p>
            <a:pPr algn="l">
              <a:lnSpc>
                <a:spcPts val="4900"/>
              </a:lnSpc>
            </a:pPr>
            <a:r>
              <a:rPr lang="en-US" sz="3500" b="1" i="1" spc="-70">
                <a:solidFill>
                  <a:srgbClr val="000000"/>
                </a:solidFill>
                <a:latin typeface="Nunito Bold Italics"/>
                <a:ea typeface="Nunito Bold Italics"/>
                <a:cs typeface="Nunito Bold Italics"/>
                <a:sym typeface="Nunito Bold Italics"/>
              </a:rPr>
              <a:t>Tomás Alva Edison fracasó 1,000 veces antes de perfeccionar la lámpara incandescente (foco) y él mismo dijo:” No fracasé 1,000 veces, sólo descubrí 999 maneras de cómo no hacer un foco”</a:t>
            </a:r>
          </a:p>
          <a:p>
            <a:pPr algn="l">
              <a:lnSpc>
                <a:spcPts val="4760"/>
              </a:lnSpc>
            </a:pPr>
            <a:endParaRPr lang="en-US" sz="3500" b="1" i="1" spc="-70">
              <a:solidFill>
                <a:srgbClr val="000000"/>
              </a:solidFill>
              <a:latin typeface="Nunito Bold Italics"/>
              <a:ea typeface="Nunito Bold Italics"/>
              <a:cs typeface="Nunito Bold Italics"/>
              <a:sym typeface="Nunito Bold Italics"/>
            </a:endParaRPr>
          </a:p>
          <a:p>
            <a:pPr algn="l">
              <a:lnSpc>
                <a:spcPts val="5460"/>
              </a:lnSpc>
              <a:spcBef>
                <a:spcPct val="0"/>
              </a:spcBef>
            </a:pPr>
            <a:endParaRPr lang="en-US" sz="3500" b="1" i="1" spc="-70">
              <a:solidFill>
                <a:srgbClr val="000000"/>
              </a:solidFill>
              <a:latin typeface="Nunito Bold Italics"/>
              <a:ea typeface="Nunito Bold Italics"/>
              <a:cs typeface="Nunito Bold Italics"/>
              <a:sym typeface="Nunito Bold Italics"/>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184238">
            <a:off x="7813424" y="-12409252"/>
            <a:ext cx="18278226" cy="15785741"/>
          </a:xfrm>
          <a:custGeom>
            <a:avLst/>
            <a:gdLst/>
            <a:ahLst/>
            <a:cxnLst/>
            <a:rect l="l" t="t" r="r" b="b"/>
            <a:pathLst>
              <a:path w="18278226" h="15785741">
                <a:moveTo>
                  <a:pt x="0" y="0"/>
                </a:moveTo>
                <a:lnTo>
                  <a:pt x="18278227" y="0"/>
                </a:lnTo>
                <a:lnTo>
                  <a:pt x="18278227" y="15785741"/>
                </a:lnTo>
                <a:lnTo>
                  <a:pt x="0" y="157857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rot="10184238">
            <a:off x="-9420650" y="7115222"/>
            <a:ext cx="18278226" cy="15785741"/>
          </a:xfrm>
          <a:custGeom>
            <a:avLst/>
            <a:gdLst/>
            <a:ahLst/>
            <a:cxnLst/>
            <a:rect l="l" t="t" r="r" b="b"/>
            <a:pathLst>
              <a:path w="18278226" h="15785741">
                <a:moveTo>
                  <a:pt x="0" y="0"/>
                </a:moveTo>
                <a:lnTo>
                  <a:pt x="18278227" y="0"/>
                </a:lnTo>
                <a:lnTo>
                  <a:pt x="18278227" y="15785741"/>
                </a:lnTo>
                <a:lnTo>
                  <a:pt x="0" y="157857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Freeform 4"/>
          <p:cNvSpPr/>
          <p:nvPr/>
        </p:nvSpPr>
        <p:spPr>
          <a:xfrm rot="9336648">
            <a:off x="11080858" y="5707012"/>
            <a:ext cx="18278226" cy="15785741"/>
          </a:xfrm>
          <a:custGeom>
            <a:avLst/>
            <a:gdLst/>
            <a:ahLst/>
            <a:cxnLst/>
            <a:rect l="l" t="t" r="r" b="b"/>
            <a:pathLst>
              <a:path w="18278226" h="15785741">
                <a:moveTo>
                  <a:pt x="0" y="0"/>
                </a:moveTo>
                <a:lnTo>
                  <a:pt x="18278226" y="0"/>
                </a:lnTo>
                <a:lnTo>
                  <a:pt x="18278226" y="15785740"/>
                </a:lnTo>
                <a:lnTo>
                  <a:pt x="0" y="15785740"/>
                </a:lnTo>
                <a:lnTo>
                  <a:pt x="0" y="0"/>
                </a:lnTo>
                <a:close/>
              </a:path>
            </a:pathLst>
          </a:custGeom>
          <a:blipFill>
            <a:blip r:embed="rId4">
              <a:alphaModFix amt="54000"/>
              <a:extLst>
                <a:ext uri="{96DAC541-7B7A-43D3-8B79-37D633B846F1}">
                  <asvg:svgBlip xmlns:asvg="http://schemas.microsoft.com/office/drawing/2016/SVG/main" r:embed="rId5"/>
                </a:ext>
              </a:extLst>
            </a:blip>
            <a:stretch>
              <a:fillRect/>
            </a:stretch>
          </a:blipFill>
        </p:spPr>
        <p:txBody>
          <a:bodyPr/>
          <a:lstStyle/>
          <a:p>
            <a:endParaRPr lang="es-MX"/>
          </a:p>
        </p:txBody>
      </p:sp>
      <p:sp>
        <p:nvSpPr>
          <p:cNvPr id="5" name="Freeform 5"/>
          <p:cNvSpPr/>
          <p:nvPr/>
        </p:nvSpPr>
        <p:spPr>
          <a:xfrm rot="-9606653">
            <a:off x="-11440331" y="-11460589"/>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6">
              <a:alphaModFix amt="54000"/>
              <a:extLst>
                <a:ext uri="{96DAC541-7B7A-43D3-8B79-37D633B846F1}">
                  <asvg:svgBlip xmlns:asvg="http://schemas.microsoft.com/office/drawing/2016/SVG/main" r:embed="rId7"/>
                </a:ext>
              </a:extLst>
            </a:blip>
            <a:stretch>
              <a:fillRect/>
            </a:stretch>
          </a:blipFill>
        </p:spPr>
        <p:txBody>
          <a:bodyPr/>
          <a:lstStyle/>
          <a:p>
            <a:endParaRPr lang="es-MX"/>
          </a:p>
        </p:txBody>
      </p:sp>
      <p:sp>
        <p:nvSpPr>
          <p:cNvPr id="6" name="TextBox 6"/>
          <p:cNvSpPr txBox="1"/>
          <p:nvPr/>
        </p:nvSpPr>
        <p:spPr>
          <a:xfrm>
            <a:off x="1978232" y="4038545"/>
            <a:ext cx="14331537" cy="3059430"/>
          </a:xfrm>
          <a:prstGeom prst="rect">
            <a:avLst/>
          </a:prstGeom>
        </p:spPr>
        <p:txBody>
          <a:bodyPr lIns="0" tIns="0" rIns="0" bIns="0" rtlCol="0" anchor="t">
            <a:spAutoFit/>
          </a:bodyPr>
          <a:lstStyle/>
          <a:p>
            <a:pPr algn="ctr">
              <a:lnSpc>
                <a:spcPts val="11759"/>
              </a:lnSpc>
            </a:pPr>
            <a:r>
              <a:rPr lang="en-US" sz="11999">
                <a:solidFill>
                  <a:srgbClr val="256490"/>
                </a:solidFill>
                <a:latin typeface="Boulder"/>
                <a:ea typeface="Boulder"/>
                <a:cs typeface="Boulder"/>
                <a:sym typeface="Boulder"/>
              </a:rPr>
              <a:t>¿PREGUNTAS? ¿COMENTARIOS?</a:t>
            </a:r>
          </a:p>
        </p:txBody>
      </p:sp>
      <p:sp>
        <p:nvSpPr>
          <p:cNvPr id="7" name="Freeform 7"/>
          <p:cNvSpPr/>
          <p:nvPr/>
        </p:nvSpPr>
        <p:spPr>
          <a:xfrm>
            <a:off x="672989" y="535838"/>
            <a:ext cx="2773199" cy="2702608"/>
          </a:xfrm>
          <a:custGeom>
            <a:avLst/>
            <a:gdLst/>
            <a:ahLst/>
            <a:cxnLst/>
            <a:rect l="l" t="t" r="r" b="b"/>
            <a:pathLst>
              <a:path w="2773199" h="2702608">
                <a:moveTo>
                  <a:pt x="0" y="0"/>
                </a:moveTo>
                <a:lnTo>
                  <a:pt x="2773198" y="0"/>
                </a:lnTo>
                <a:lnTo>
                  <a:pt x="2773198" y="2702608"/>
                </a:lnTo>
                <a:lnTo>
                  <a:pt x="0" y="27026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s-MX"/>
          </a:p>
        </p:txBody>
      </p:sp>
      <p:sp>
        <p:nvSpPr>
          <p:cNvPr id="8" name="Freeform 8"/>
          <p:cNvSpPr/>
          <p:nvPr/>
        </p:nvSpPr>
        <p:spPr>
          <a:xfrm>
            <a:off x="13882420" y="7650424"/>
            <a:ext cx="3617722" cy="3215753"/>
          </a:xfrm>
          <a:custGeom>
            <a:avLst/>
            <a:gdLst/>
            <a:ahLst/>
            <a:cxnLst/>
            <a:rect l="l" t="t" r="r" b="b"/>
            <a:pathLst>
              <a:path w="3617722" h="3215753">
                <a:moveTo>
                  <a:pt x="0" y="0"/>
                </a:moveTo>
                <a:lnTo>
                  <a:pt x="3617722" y="0"/>
                </a:lnTo>
                <a:lnTo>
                  <a:pt x="3617722" y="3215752"/>
                </a:lnTo>
                <a:lnTo>
                  <a:pt x="0" y="32157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9" name="Freeform 9"/>
          <p:cNvSpPr/>
          <p:nvPr/>
        </p:nvSpPr>
        <p:spPr>
          <a:xfrm>
            <a:off x="2059588" y="7839147"/>
            <a:ext cx="2732120" cy="3715448"/>
          </a:xfrm>
          <a:custGeom>
            <a:avLst/>
            <a:gdLst/>
            <a:ahLst/>
            <a:cxnLst/>
            <a:rect l="l" t="t" r="r" b="b"/>
            <a:pathLst>
              <a:path w="2732120" h="3715448">
                <a:moveTo>
                  <a:pt x="0" y="0"/>
                </a:moveTo>
                <a:lnTo>
                  <a:pt x="2732120" y="0"/>
                </a:lnTo>
                <a:lnTo>
                  <a:pt x="2732120" y="3715447"/>
                </a:lnTo>
                <a:lnTo>
                  <a:pt x="0" y="37154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10" name="Freeform 10"/>
          <p:cNvSpPr/>
          <p:nvPr/>
        </p:nvSpPr>
        <p:spPr>
          <a:xfrm>
            <a:off x="6046589" y="937788"/>
            <a:ext cx="2477972" cy="2300658"/>
          </a:xfrm>
          <a:custGeom>
            <a:avLst/>
            <a:gdLst/>
            <a:ahLst/>
            <a:cxnLst/>
            <a:rect l="l" t="t" r="r" b="b"/>
            <a:pathLst>
              <a:path w="2477972" h="2300658">
                <a:moveTo>
                  <a:pt x="0" y="0"/>
                </a:moveTo>
                <a:lnTo>
                  <a:pt x="2477973" y="0"/>
                </a:lnTo>
                <a:lnTo>
                  <a:pt x="2477973" y="2300658"/>
                </a:lnTo>
                <a:lnTo>
                  <a:pt x="0" y="23006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a:p>
        </p:txBody>
      </p:sp>
      <p:sp>
        <p:nvSpPr>
          <p:cNvPr id="11" name="Freeform 11"/>
          <p:cNvSpPr/>
          <p:nvPr/>
        </p:nvSpPr>
        <p:spPr>
          <a:xfrm>
            <a:off x="16559203" y="3731308"/>
            <a:ext cx="3660768" cy="1978261"/>
          </a:xfrm>
          <a:custGeom>
            <a:avLst/>
            <a:gdLst/>
            <a:ahLst/>
            <a:cxnLst/>
            <a:rect l="l" t="t" r="r" b="b"/>
            <a:pathLst>
              <a:path w="3660768" h="1978261">
                <a:moveTo>
                  <a:pt x="0" y="0"/>
                </a:moveTo>
                <a:lnTo>
                  <a:pt x="3660768" y="0"/>
                </a:lnTo>
                <a:lnTo>
                  <a:pt x="3660768" y="1978261"/>
                </a:lnTo>
                <a:lnTo>
                  <a:pt x="0" y="19782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MX"/>
          </a:p>
        </p:txBody>
      </p:sp>
      <p:sp>
        <p:nvSpPr>
          <p:cNvPr id="12" name="Freeform 12"/>
          <p:cNvSpPr/>
          <p:nvPr/>
        </p:nvSpPr>
        <p:spPr>
          <a:xfrm>
            <a:off x="-281536" y="4624129"/>
            <a:ext cx="1687861" cy="2652354"/>
          </a:xfrm>
          <a:custGeom>
            <a:avLst/>
            <a:gdLst/>
            <a:ahLst/>
            <a:cxnLst/>
            <a:rect l="l" t="t" r="r" b="b"/>
            <a:pathLst>
              <a:path w="1687861" h="2652354">
                <a:moveTo>
                  <a:pt x="0" y="0"/>
                </a:moveTo>
                <a:lnTo>
                  <a:pt x="1687861" y="0"/>
                </a:lnTo>
                <a:lnTo>
                  <a:pt x="1687861" y="2652353"/>
                </a:lnTo>
                <a:lnTo>
                  <a:pt x="0" y="265235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MX"/>
          </a:p>
        </p:txBody>
      </p:sp>
      <p:sp>
        <p:nvSpPr>
          <p:cNvPr id="13" name="Freeform 13"/>
          <p:cNvSpPr/>
          <p:nvPr/>
        </p:nvSpPr>
        <p:spPr>
          <a:xfrm>
            <a:off x="12357318" y="318739"/>
            <a:ext cx="2487045" cy="2468958"/>
          </a:xfrm>
          <a:custGeom>
            <a:avLst/>
            <a:gdLst/>
            <a:ahLst/>
            <a:cxnLst/>
            <a:rect l="l" t="t" r="r" b="b"/>
            <a:pathLst>
              <a:path w="2487045" h="2468958">
                <a:moveTo>
                  <a:pt x="0" y="0"/>
                </a:moveTo>
                <a:lnTo>
                  <a:pt x="2487045" y="0"/>
                </a:lnTo>
                <a:lnTo>
                  <a:pt x="2487045" y="2468957"/>
                </a:lnTo>
                <a:lnTo>
                  <a:pt x="0" y="2468957"/>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s-MX"/>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184238">
            <a:off x="7813424" y="-12409252"/>
            <a:ext cx="18278226" cy="15785741"/>
          </a:xfrm>
          <a:custGeom>
            <a:avLst/>
            <a:gdLst/>
            <a:ahLst/>
            <a:cxnLst/>
            <a:rect l="l" t="t" r="r" b="b"/>
            <a:pathLst>
              <a:path w="18278226" h="15785741">
                <a:moveTo>
                  <a:pt x="0" y="0"/>
                </a:moveTo>
                <a:lnTo>
                  <a:pt x="18278227" y="0"/>
                </a:lnTo>
                <a:lnTo>
                  <a:pt x="18278227" y="15785741"/>
                </a:lnTo>
                <a:lnTo>
                  <a:pt x="0" y="157857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rot="10184238">
            <a:off x="-9420650" y="7115222"/>
            <a:ext cx="18278226" cy="15785741"/>
          </a:xfrm>
          <a:custGeom>
            <a:avLst/>
            <a:gdLst/>
            <a:ahLst/>
            <a:cxnLst/>
            <a:rect l="l" t="t" r="r" b="b"/>
            <a:pathLst>
              <a:path w="18278226" h="15785741">
                <a:moveTo>
                  <a:pt x="0" y="0"/>
                </a:moveTo>
                <a:lnTo>
                  <a:pt x="18278227" y="0"/>
                </a:lnTo>
                <a:lnTo>
                  <a:pt x="18278227" y="15785741"/>
                </a:lnTo>
                <a:lnTo>
                  <a:pt x="0" y="157857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MX"/>
          </a:p>
        </p:txBody>
      </p:sp>
      <p:sp>
        <p:nvSpPr>
          <p:cNvPr id="4" name="Freeform 4"/>
          <p:cNvSpPr/>
          <p:nvPr/>
        </p:nvSpPr>
        <p:spPr>
          <a:xfrm rot="9336648">
            <a:off x="11080858" y="5707012"/>
            <a:ext cx="18278226" cy="15785741"/>
          </a:xfrm>
          <a:custGeom>
            <a:avLst/>
            <a:gdLst/>
            <a:ahLst/>
            <a:cxnLst/>
            <a:rect l="l" t="t" r="r" b="b"/>
            <a:pathLst>
              <a:path w="18278226" h="15785741">
                <a:moveTo>
                  <a:pt x="0" y="0"/>
                </a:moveTo>
                <a:lnTo>
                  <a:pt x="18278226" y="0"/>
                </a:lnTo>
                <a:lnTo>
                  <a:pt x="18278226" y="15785740"/>
                </a:lnTo>
                <a:lnTo>
                  <a:pt x="0" y="15785740"/>
                </a:lnTo>
                <a:lnTo>
                  <a:pt x="0" y="0"/>
                </a:lnTo>
                <a:close/>
              </a:path>
            </a:pathLst>
          </a:custGeom>
          <a:blipFill>
            <a:blip r:embed="rId4">
              <a:alphaModFix amt="54000"/>
              <a:extLst>
                <a:ext uri="{96DAC541-7B7A-43D3-8B79-37D633B846F1}">
                  <asvg:svgBlip xmlns:asvg="http://schemas.microsoft.com/office/drawing/2016/SVG/main" r:embed="rId5"/>
                </a:ext>
              </a:extLst>
            </a:blip>
            <a:stretch>
              <a:fillRect/>
            </a:stretch>
          </a:blipFill>
        </p:spPr>
        <p:txBody>
          <a:bodyPr/>
          <a:lstStyle/>
          <a:p>
            <a:endParaRPr lang="es-MX"/>
          </a:p>
        </p:txBody>
      </p:sp>
      <p:sp>
        <p:nvSpPr>
          <p:cNvPr id="5" name="Freeform 5"/>
          <p:cNvSpPr/>
          <p:nvPr/>
        </p:nvSpPr>
        <p:spPr>
          <a:xfrm rot="-9606653">
            <a:off x="-11440331" y="-11460589"/>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6">
              <a:alphaModFix amt="54000"/>
              <a:extLst>
                <a:ext uri="{96DAC541-7B7A-43D3-8B79-37D633B846F1}">
                  <asvg:svgBlip xmlns:asvg="http://schemas.microsoft.com/office/drawing/2016/SVG/main" r:embed="rId7"/>
                </a:ext>
              </a:extLst>
            </a:blip>
            <a:stretch>
              <a:fillRect/>
            </a:stretch>
          </a:blipFill>
        </p:spPr>
        <p:txBody>
          <a:bodyPr/>
          <a:lstStyle/>
          <a:p>
            <a:endParaRPr lang="es-MX"/>
          </a:p>
        </p:txBody>
      </p:sp>
      <p:grpSp>
        <p:nvGrpSpPr>
          <p:cNvPr id="6" name="Group 6"/>
          <p:cNvGrpSpPr/>
          <p:nvPr/>
        </p:nvGrpSpPr>
        <p:grpSpPr>
          <a:xfrm>
            <a:off x="2354863" y="4543354"/>
            <a:ext cx="13578274" cy="2813903"/>
            <a:chOff x="0" y="0"/>
            <a:chExt cx="18104365" cy="3751870"/>
          </a:xfrm>
        </p:grpSpPr>
        <p:sp>
          <p:nvSpPr>
            <p:cNvPr id="7" name="TextBox 7"/>
            <p:cNvSpPr txBox="1"/>
            <p:nvPr/>
          </p:nvSpPr>
          <p:spPr>
            <a:xfrm>
              <a:off x="0" y="247650"/>
              <a:ext cx="18104365" cy="2180590"/>
            </a:xfrm>
            <a:prstGeom prst="rect">
              <a:avLst/>
            </a:prstGeom>
          </p:spPr>
          <p:txBody>
            <a:bodyPr lIns="0" tIns="0" rIns="0" bIns="0" rtlCol="0" anchor="t">
              <a:spAutoFit/>
            </a:bodyPr>
            <a:lstStyle/>
            <a:p>
              <a:pPr algn="ctr">
                <a:lnSpc>
                  <a:spcPts val="11759"/>
                </a:lnSpc>
              </a:pPr>
              <a:r>
                <a:rPr lang="en-US" sz="11999">
                  <a:solidFill>
                    <a:srgbClr val="256490"/>
                  </a:solidFill>
                  <a:latin typeface="Boulder"/>
                  <a:ea typeface="Boulder"/>
                  <a:cs typeface="Boulder"/>
                  <a:sym typeface="Boulder"/>
                </a:rPr>
                <a:t>¡GRACIAS!</a:t>
              </a:r>
            </a:p>
          </p:txBody>
        </p:sp>
        <p:sp>
          <p:nvSpPr>
            <p:cNvPr id="8" name="TextBox 8"/>
            <p:cNvSpPr txBox="1"/>
            <p:nvPr/>
          </p:nvSpPr>
          <p:spPr>
            <a:xfrm>
              <a:off x="0" y="2827310"/>
              <a:ext cx="18104365" cy="924560"/>
            </a:xfrm>
            <a:prstGeom prst="rect">
              <a:avLst/>
            </a:prstGeom>
          </p:spPr>
          <p:txBody>
            <a:bodyPr lIns="0" tIns="0" rIns="0" bIns="0" rtlCol="0" anchor="t">
              <a:spAutoFit/>
            </a:bodyPr>
            <a:lstStyle/>
            <a:p>
              <a:pPr algn="ctr">
                <a:lnSpc>
                  <a:spcPts val="5879"/>
                </a:lnSpc>
                <a:spcBef>
                  <a:spcPct val="0"/>
                </a:spcBef>
              </a:pPr>
              <a:r>
                <a:rPr lang="en-US" sz="4199" spc="-83">
                  <a:solidFill>
                    <a:srgbClr val="000000"/>
                  </a:solidFill>
                  <a:latin typeface="Nunito"/>
                  <a:ea typeface="Nunito"/>
                  <a:cs typeface="Nunito"/>
                  <a:sym typeface="Nunito"/>
                </a:rPr>
                <a:t>Profr. Francisco Alfonso Barbosa Jasso.</a:t>
              </a:r>
            </a:p>
          </p:txBody>
        </p:sp>
      </p:grpSp>
      <p:sp>
        <p:nvSpPr>
          <p:cNvPr id="9" name="Freeform 9"/>
          <p:cNvSpPr/>
          <p:nvPr/>
        </p:nvSpPr>
        <p:spPr>
          <a:xfrm>
            <a:off x="672989" y="535838"/>
            <a:ext cx="2773199" cy="2702608"/>
          </a:xfrm>
          <a:custGeom>
            <a:avLst/>
            <a:gdLst/>
            <a:ahLst/>
            <a:cxnLst/>
            <a:rect l="l" t="t" r="r" b="b"/>
            <a:pathLst>
              <a:path w="2773199" h="2702608">
                <a:moveTo>
                  <a:pt x="0" y="0"/>
                </a:moveTo>
                <a:lnTo>
                  <a:pt x="2773198" y="0"/>
                </a:lnTo>
                <a:lnTo>
                  <a:pt x="2773198" y="2702608"/>
                </a:lnTo>
                <a:lnTo>
                  <a:pt x="0" y="2702608"/>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s-MX"/>
          </a:p>
        </p:txBody>
      </p:sp>
      <p:sp>
        <p:nvSpPr>
          <p:cNvPr id="10" name="Freeform 10"/>
          <p:cNvSpPr/>
          <p:nvPr/>
        </p:nvSpPr>
        <p:spPr>
          <a:xfrm>
            <a:off x="13882420" y="7650424"/>
            <a:ext cx="3617722" cy="3215753"/>
          </a:xfrm>
          <a:custGeom>
            <a:avLst/>
            <a:gdLst/>
            <a:ahLst/>
            <a:cxnLst/>
            <a:rect l="l" t="t" r="r" b="b"/>
            <a:pathLst>
              <a:path w="3617722" h="3215753">
                <a:moveTo>
                  <a:pt x="0" y="0"/>
                </a:moveTo>
                <a:lnTo>
                  <a:pt x="3617722" y="0"/>
                </a:lnTo>
                <a:lnTo>
                  <a:pt x="3617722" y="3215752"/>
                </a:lnTo>
                <a:lnTo>
                  <a:pt x="0" y="32157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s-MX"/>
          </a:p>
        </p:txBody>
      </p:sp>
      <p:sp>
        <p:nvSpPr>
          <p:cNvPr id="11" name="Freeform 11"/>
          <p:cNvSpPr/>
          <p:nvPr/>
        </p:nvSpPr>
        <p:spPr>
          <a:xfrm>
            <a:off x="2059588" y="7839147"/>
            <a:ext cx="2732120" cy="3715448"/>
          </a:xfrm>
          <a:custGeom>
            <a:avLst/>
            <a:gdLst/>
            <a:ahLst/>
            <a:cxnLst/>
            <a:rect l="l" t="t" r="r" b="b"/>
            <a:pathLst>
              <a:path w="2732120" h="3715448">
                <a:moveTo>
                  <a:pt x="0" y="0"/>
                </a:moveTo>
                <a:lnTo>
                  <a:pt x="2732120" y="0"/>
                </a:lnTo>
                <a:lnTo>
                  <a:pt x="2732120" y="3715447"/>
                </a:lnTo>
                <a:lnTo>
                  <a:pt x="0" y="37154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s-MX"/>
          </a:p>
        </p:txBody>
      </p:sp>
      <p:sp>
        <p:nvSpPr>
          <p:cNvPr id="12" name="Freeform 12"/>
          <p:cNvSpPr/>
          <p:nvPr/>
        </p:nvSpPr>
        <p:spPr>
          <a:xfrm>
            <a:off x="6046589" y="937788"/>
            <a:ext cx="2477972" cy="2300658"/>
          </a:xfrm>
          <a:custGeom>
            <a:avLst/>
            <a:gdLst/>
            <a:ahLst/>
            <a:cxnLst/>
            <a:rect l="l" t="t" r="r" b="b"/>
            <a:pathLst>
              <a:path w="2477972" h="2300658">
                <a:moveTo>
                  <a:pt x="0" y="0"/>
                </a:moveTo>
                <a:lnTo>
                  <a:pt x="2477973" y="0"/>
                </a:lnTo>
                <a:lnTo>
                  <a:pt x="2477973" y="2300658"/>
                </a:lnTo>
                <a:lnTo>
                  <a:pt x="0" y="23006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s-MX"/>
          </a:p>
        </p:txBody>
      </p:sp>
      <p:sp>
        <p:nvSpPr>
          <p:cNvPr id="13" name="Freeform 13"/>
          <p:cNvSpPr/>
          <p:nvPr/>
        </p:nvSpPr>
        <p:spPr>
          <a:xfrm>
            <a:off x="16559203" y="3731308"/>
            <a:ext cx="3660768" cy="1978261"/>
          </a:xfrm>
          <a:custGeom>
            <a:avLst/>
            <a:gdLst/>
            <a:ahLst/>
            <a:cxnLst/>
            <a:rect l="l" t="t" r="r" b="b"/>
            <a:pathLst>
              <a:path w="3660768" h="1978261">
                <a:moveTo>
                  <a:pt x="0" y="0"/>
                </a:moveTo>
                <a:lnTo>
                  <a:pt x="3660768" y="0"/>
                </a:lnTo>
                <a:lnTo>
                  <a:pt x="3660768" y="1978261"/>
                </a:lnTo>
                <a:lnTo>
                  <a:pt x="0" y="19782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s-MX"/>
          </a:p>
        </p:txBody>
      </p:sp>
      <p:sp>
        <p:nvSpPr>
          <p:cNvPr id="14" name="Freeform 14"/>
          <p:cNvSpPr/>
          <p:nvPr/>
        </p:nvSpPr>
        <p:spPr>
          <a:xfrm>
            <a:off x="-281536" y="4624129"/>
            <a:ext cx="1687861" cy="2652354"/>
          </a:xfrm>
          <a:custGeom>
            <a:avLst/>
            <a:gdLst/>
            <a:ahLst/>
            <a:cxnLst/>
            <a:rect l="l" t="t" r="r" b="b"/>
            <a:pathLst>
              <a:path w="1687861" h="2652354">
                <a:moveTo>
                  <a:pt x="0" y="0"/>
                </a:moveTo>
                <a:lnTo>
                  <a:pt x="1687861" y="0"/>
                </a:lnTo>
                <a:lnTo>
                  <a:pt x="1687861" y="2652353"/>
                </a:lnTo>
                <a:lnTo>
                  <a:pt x="0" y="265235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s-MX"/>
          </a:p>
        </p:txBody>
      </p:sp>
      <p:sp>
        <p:nvSpPr>
          <p:cNvPr id="15" name="Freeform 15"/>
          <p:cNvSpPr/>
          <p:nvPr/>
        </p:nvSpPr>
        <p:spPr>
          <a:xfrm>
            <a:off x="12357318" y="318739"/>
            <a:ext cx="2487045" cy="2468958"/>
          </a:xfrm>
          <a:custGeom>
            <a:avLst/>
            <a:gdLst/>
            <a:ahLst/>
            <a:cxnLst/>
            <a:rect l="l" t="t" r="r" b="b"/>
            <a:pathLst>
              <a:path w="2487045" h="2468958">
                <a:moveTo>
                  <a:pt x="0" y="0"/>
                </a:moveTo>
                <a:lnTo>
                  <a:pt x="2487045" y="0"/>
                </a:lnTo>
                <a:lnTo>
                  <a:pt x="2487045" y="2468957"/>
                </a:lnTo>
                <a:lnTo>
                  <a:pt x="0" y="2468957"/>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es-MX"/>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4326016" y="1028700"/>
            <a:ext cx="2933284" cy="1585132"/>
          </a:xfrm>
          <a:custGeom>
            <a:avLst/>
            <a:gdLst/>
            <a:ahLst/>
            <a:cxnLst/>
            <a:rect l="l" t="t" r="r" b="b"/>
            <a:pathLst>
              <a:path w="2933284" h="1585132">
                <a:moveTo>
                  <a:pt x="0" y="0"/>
                </a:moveTo>
                <a:lnTo>
                  <a:pt x="2933284" y="0"/>
                </a:lnTo>
                <a:lnTo>
                  <a:pt x="2933284" y="1585132"/>
                </a:lnTo>
                <a:lnTo>
                  <a:pt x="0" y="1585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Freeform 4"/>
          <p:cNvSpPr/>
          <p:nvPr/>
        </p:nvSpPr>
        <p:spPr>
          <a:xfrm>
            <a:off x="12675608" y="0"/>
            <a:ext cx="5693861" cy="10287000"/>
          </a:xfrm>
          <a:custGeom>
            <a:avLst/>
            <a:gdLst/>
            <a:ahLst/>
            <a:cxnLst/>
            <a:rect l="l" t="t" r="r" b="b"/>
            <a:pathLst>
              <a:path w="5693861" h="10287000">
                <a:moveTo>
                  <a:pt x="0" y="0"/>
                </a:moveTo>
                <a:lnTo>
                  <a:pt x="5693861" y="0"/>
                </a:lnTo>
                <a:lnTo>
                  <a:pt x="5693861" y="10287000"/>
                </a:lnTo>
                <a:lnTo>
                  <a:pt x="0" y="10287000"/>
                </a:lnTo>
                <a:lnTo>
                  <a:pt x="0" y="0"/>
                </a:lnTo>
                <a:close/>
              </a:path>
            </a:pathLst>
          </a:custGeom>
          <a:blipFill>
            <a:blip r:embed="rId6"/>
            <a:stretch>
              <a:fillRect/>
            </a:stretch>
          </a:blipFill>
        </p:spPr>
        <p:txBody>
          <a:bodyPr/>
          <a:lstStyle/>
          <a:p>
            <a:endParaRPr lang="es-MX"/>
          </a:p>
        </p:txBody>
      </p:sp>
      <p:sp>
        <p:nvSpPr>
          <p:cNvPr id="5" name="TextBox 5"/>
          <p:cNvSpPr txBox="1"/>
          <p:nvPr/>
        </p:nvSpPr>
        <p:spPr>
          <a:xfrm>
            <a:off x="821299" y="1745066"/>
            <a:ext cx="10566028" cy="5170170"/>
          </a:xfrm>
          <a:prstGeom prst="rect">
            <a:avLst/>
          </a:prstGeom>
        </p:spPr>
        <p:txBody>
          <a:bodyPr lIns="0" tIns="0" rIns="0" bIns="0" rtlCol="0" anchor="t">
            <a:spAutoFit/>
          </a:bodyPr>
          <a:lstStyle/>
          <a:p>
            <a:pPr algn="just">
              <a:lnSpc>
                <a:spcPts val="5880"/>
              </a:lnSpc>
              <a:spcBef>
                <a:spcPct val="0"/>
              </a:spcBef>
            </a:pPr>
            <a:r>
              <a:rPr lang="en-US" sz="4200" spc="-84">
                <a:solidFill>
                  <a:srgbClr val="000000"/>
                </a:solidFill>
                <a:latin typeface="Nunito"/>
                <a:ea typeface="Nunito"/>
                <a:cs typeface="Nunito"/>
                <a:sym typeface="Nunito"/>
              </a:rPr>
              <a:t>¿El hombre es el animal más fuerte?</a:t>
            </a:r>
          </a:p>
          <a:p>
            <a:pPr algn="just">
              <a:lnSpc>
                <a:spcPts val="5880"/>
              </a:lnSpc>
              <a:spcBef>
                <a:spcPct val="0"/>
              </a:spcBef>
            </a:pPr>
            <a:r>
              <a:rPr lang="en-US" sz="4200" spc="-84">
                <a:solidFill>
                  <a:srgbClr val="000000"/>
                </a:solidFill>
                <a:latin typeface="Nunito"/>
                <a:ea typeface="Nunito"/>
                <a:cs typeface="Nunito"/>
                <a:sym typeface="Nunito"/>
              </a:rPr>
              <a:t>¿El hombre es el animal más rápido?</a:t>
            </a:r>
          </a:p>
          <a:p>
            <a:pPr algn="just">
              <a:lnSpc>
                <a:spcPts val="5880"/>
              </a:lnSpc>
              <a:spcBef>
                <a:spcPct val="0"/>
              </a:spcBef>
            </a:pPr>
            <a:r>
              <a:rPr lang="en-US" sz="4200" spc="-84">
                <a:solidFill>
                  <a:srgbClr val="000000"/>
                </a:solidFill>
                <a:latin typeface="Nunito"/>
                <a:ea typeface="Nunito"/>
                <a:cs typeface="Nunito"/>
                <a:sym typeface="Nunito"/>
              </a:rPr>
              <a:t>¿El hombre es el animal que nada mejor?</a:t>
            </a:r>
          </a:p>
          <a:p>
            <a:pPr algn="just">
              <a:lnSpc>
                <a:spcPts val="5880"/>
              </a:lnSpc>
              <a:spcBef>
                <a:spcPct val="0"/>
              </a:spcBef>
            </a:pPr>
            <a:r>
              <a:rPr lang="en-US" sz="4200" spc="-84">
                <a:solidFill>
                  <a:srgbClr val="000000"/>
                </a:solidFill>
                <a:latin typeface="Nunito"/>
                <a:ea typeface="Nunito"/>
                <a:cs typeface="Nunito"/>
                <a:sym typeface="Nunito"/>
              </a:rPr>
              <a:t>¿El hombre es el animal que ve mejor?</a:t>
            </a:r>
          </a:p>
          <a:p>
            <a:pPr algn="just">
              <a:lnSpc>
                <a:spcPts val="5880"/>
              </a:lnSpc>
              <a:spcBef>
                <a:spcPct val="0"/>
              </a:spcBef>
            </a:pPr>
            <a:r>
              <a:rPr lang="en-US" sz="4200" spc="-84">
                <a:solidFill>
                  <a:srgbClr val="000000"/>
                </a:solidFill>
                <a:latin typeface="Nunito"/>
                <a:ea typeface="Nunito"/>
                <a:cs typeface="Nunito"/>
                <a:sym typeface="Nunito"/>
              </a:rPr>
              <a:t>¿El hombre es el animal que vuela mejor? </a:t>
            </a:r>
          </a:p>
          <a:p>
            <a:pPr algn="just">
              <a:lnSpc>
                <a:spcPts val="5880"/>
              </a:lnSpc>
              <a:spcBef>
                <a:spcPct val="0"/>
              </a:spcBef>
            </a:pPr>
            <a:endParaRPr lang="en-US" sz="4200" spc="-84">
              <a:solidFill>
                <a:srgbClr val="000000"/>
              </a:solidFill>
              <a:latin typeface="Nunito"/>
              <a:ea typeface="Nunito"/>
              <a:cs typeface="Nunito"/>
              <a:sym typeface="Nunito"/>
            </a:endParaRPr>
          </a:p>
          <a:p>
            <a:pPr algn="just">
              <a:lnSpc>
                <a:spcPts val="5880"/>
              </a:lnSpc>
              <a:spcBef>
                <a:spcPct val="0"/>
              </a:spcBef>
            </a:pPr>
            <a:r>
              <a:rPr lang="en-US" sz="4200" spc="-84">
                <a:solidFill>
                  <a:srgbClr val="000000"/>
                </a:solidFill>
                <a:latin typeface="Nunito"/>
                <a:ea typeface="Nunito"/>
                <a:cs typeface="Nunito"/>
                <a:sym typeface="Nunito"/>
              </a:rPr>
              <a:t>Entonces, ¿por qué?</a:t>
            </a: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4326016" y="1028700"/>
            <a:ext cx="2933284" cy="1585132"/>
          </a:xfrm>
          <a:custGeom>
            <a:avLst/>
            <a:gdLst/>
            <a:ahLst/>
            <a:cxnLst/>
            <a:rect l="l" t="t" r="r" b="b"/>
            <a:pathLst>
              <a:path w="2933284" h="1585132">
                <a:moveTo>
                  <a:pt x="0" y="0"/>
                </a:moveTo>
                <a:lnTo>
                  <a:pt x="2933284" y="0"/>
                </a:lnTo>
                <a:lnTo>
                  <a:pt x="2933284" y="1585132"/>
                </a:lnTo>
                <a:lnTo>
                  <a:pt x="0" y="1585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TextBox 4"/>
          <p:cNvSpPr txBox="1"/>
          <p:nvPr/>
        </p:nvSpPr>
        <p:spPr>
          <a:xfrm>
            <a:off x="1028700" y="2712596"/>
            <a:ext cx="16451721" cy="5170170"/>
          </a:xfrm>
          <a:prstGeom prst="rect">
            <a:avLst/>
          </a:prstGeom>
        </p:spPr>
        <p:txBody>
          <a:bodyPr lIns="0" tIns="0" rIns="0" bIns="0" rtlCol="0" anchor="t">
            <a:spAutoFit/>
          </a:bodyPr>
          <a:lstStyle/>
          <a:p>
            <a:pPr algn="ctr">
              <a:lnSpc>
                <a:spcPts val="5880"/>
              </a:lnSpc>
              <a:spcBef>
                <a:spcPct val="0"/>
              </a:spcBef>
            </a:pPr>
            <a:r>
              <a:rPr lang="en-US" sz="4200" spc="-84">
                <a:solidFill>
                  <a:srgbClr val="000000"/>
                </a:solidFill>
                <a:latin typeface="Nunito"/>
                <a:ea typeface="Nunito"/>
                <a:cs typeface="Nunito"/>
                <a:sym typeface="Nunito"/>
              </a:rPr>
              <a:t>Si nos remontamos a la prehistoria, y no vamos a entrar en debates de la creación del hombre porque no es la intención de esta charla, el hombre vivía en cavernas, arriba de los árboles, etc, porque tenía que cuidarse de los demás animales que eran más fuertes y peligrosos, salía a buscar su comida y tenía que regresar a su refugio. </a:t>
            </a:r>
          </a:p>
          <a:p>
            <a:pPr algn="ctr">
              <a:lnSpc>
                <a:spcPts val="5880"/>
              </a:lnSpc>
              <a:spcBef>
                <a:spcPct val="0"/>
              </a:spcBef>
            </a:pPr>
            <a:r>
              <a:rPr lang="en-US" sz="4200" spc="-84">
                <a:solidFill>
                  <a:srgbClr val="000000"/>
                </a:solidFill>
                <a:latin typeface="Nunito"/>
                <a:ea typeface="Nunito"/>
                <a:cs typeface="Nunito"/>
                <a:sym typeface="Nunito"/>
              </a:rPr>
              <a:t>Hasta que empezó a tener conciencia de 2 habilidades únicas en el ser humano, </a:t>
            </a:r>
            <a:r>
              <a:rPr lang="en-US" sz="4200" b="1" spc="-84">
                <a:solidFill>
                  <a:srgbClr val="000000"/>
                </a:solidFill>
                <a:latin typeface="Nunito Bold"/>
                <a:ea typeface="Nunito Bold"/>
                <a:cs typeface="Nunito Bold"/>
                <a:sym typeface="Nunito Bold"/>
              </a:rPr>
              <a:t>¿cuáles piensan que pueden ser?</a:t>
            </a:r>
          </a:p>
        </p:txBody>
      </p:sp>
    </p:spTree>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14326016" y="1028700"/>
            <a:ext cx="2933284" cy="1585132"/>
          </a:xfrm>
          <a:custGeom>
            <a:avLst/>
            <a:gdLst/>
            <a:ahLst/>
            <a:cxnLst/>
            <a:rect l="l" t="t" r="r" b="b"/>
            <a:pathLst>
              <a:path w="2933284" h="1585132">
                <a:moveTo>
                  <a:pt x="0" y="0"/>
                </a:moveTo>
                <a:lnTo>
                  <a:pt x="2933284" y="0"/>
                </a:lnTo>
                <a:lnTo>
                  <a:pt x="2933284" y="1585132"/>
                </a:lnTo>
                <a:lnTo>
                  <a:pt x="0" y="15851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4" name="Freeform 4"/>
          <p:cNvSpPr/>
          <p:nvPr/>
        </p:nvSpPr>
        <p:spPr>
          <a:xfrm>
            <a:off x="8121451" y="4510625"/>
            <a:ext cx="9890153" cy="5649750"/>
          </a:xfrm>
          <a:custGeom>
            <a:avLst/>
            <a:gdLst/>
            <a:ahLst/>
            <a:cxnLst/>
            <a:rect l="l" t="t" r="r" b="b"/>
            <a:pathLst>
              <a:path w="9890153" h="5649750">
                <a:moveTo>
                  <a:pt x="0" y="0"/>
                </a:moveTo>
                <a:lnTo>
                  <a:pt x="9890152" y="0"/>
                </a:lnTo>
                <a:lnTo>
                  <a:pt x="9890152" y="5649750"/>
                </a:lnTo>
                <a:lnTo>
                  <a:pt x="0" y="5649750"/>
                </a:lnTo>
                <a:lnTo>
                  <a:pt x="0" y="0"/>
                </a:lnTo>
                <a:close/>
              </a:path>
            </a:pathLst>
          </a:custGeom>
          <a:blipFill>
            <a:blip r:embed="rId6"/>
            <a:stretch>
              <a:fillRect/>
            </a:stretch>
          </a:blipFill>
        </p:spPr>
        <p:txBody>
          <a:bodyPr/>
          <a:lstStyle/>
          <a:p>
            <a:endParaRPr lang="es-MX"/>
          </a:p>
        </p:txBody>
      </p:sp>
      <p:sp>
        <p:nvSpPr>
          <p:cNvPr id="5" name="TextBox 5"/>
          <p:cNvSpPr txBox="1"/>
          <p:nvPr/>
        </p:nvSpPr>
        <p:spPr>
          <a:xfrm>
            <a:off x="749895" y="805455"/>
            <a:ext cx="10974964" cy="4160017"/>
          </a:xfrm>
          <a:prstGeom prst="rect">
            <a:avLst/>
          </a:prstGeom>
        </p:spPr>
        <p:txBody>
          <a:bodyPr lIns="0" tIns="0" rIns="0" bIns="0" rtlCol="0" anchor="t">
            <a:spAutoFit/>
          </a:bodyPr>
          <a:lstStyle/>
          <a:p>
            <a:pPr algn="just">
              <a:lnSpc>
                <a:spcPts val="5067"/>
              </a:lnSpc>
              <a:spcBef>
                <a:spcPct val="0"/>
              </a:spcBef>
            </a:pPr>
            <a:r>
              <a:rPr lang="en-US" sz="3619" b="1" spc="-72">
                <a:solidFill>
                  <a:srgbClr val="000000"/>
                </a:solidFill>
                <a:latin typeface="Nunito Bold"/>
                <a:ea typeface="Nunito Bold"/>
                <a:cs typeface="Nunito Bold"/>
                <a:sym typeface="Nunito Bold"/>
              </a:rPr>
              <a:t>a) El hombre es un animal constructo-manual</a:t>
            </a:r>
          </a:p>
          <a:p>
            <a:pPr algn="just">
              <a:lnSpc>
                <a:spcPts val="5067"/>
              </a:lnSpc>
              <a:spcBef>
                <a:spcPct val="0"/>
              </a:spcBef>
            </a:pPr>
            <a:r>
              <a:rPr lang="en-US" sz="3619" b="1" spc="-72">
                <a:solidFill>
                  <a:srgbClr val="000000"/>
                </a:solidFill>
                <a:latin typeface="Nunito Bold"/>
                <a:ea typeface="Nunito Bold"/>
                <a:cs typeface="Nunito Bold"/>
                <a:sym typeface="Nunito Bold"/>
              </a:rPr>
              <a:t>b) La imaginación</a:t>
            </a:r>
          </a:p>
          <a:p>
            <a:pPr algn="just">
              <a:lnSpc>
                <a:spcPts val="4647"/>
              </a:lnSpc>
              <a:spcBef>
                <a:spcPct val="0"/>
              </a:spcBef>
            </a:pPr>
            <a:r>
              <a:rPr lang="en-US" sz="3319" spc="-66">
                <a:solidFill>
                  <a:srgbClr val="000000"/>
                </a:solidFill>
                <a:latin typeface="Nunito"/>
                <a:ea typeface="Nunito"/>
                <a:cs typeface="Nunito"/>
                <a:sym typeface="Nunito"/>
              </a:rPr>
              <a:t> </a:t>
            </a:r>
          </a:p>
          <a:p>
            <a:pPr algn="just">
              <a:lnSpc>
                <a:spcPts val="4647"/>
              </a:lnSpc>
              <a:spcBef>
                <a:spcPct val="0"/>
              </a:spcBef>
            </a:pPr>
            <a:r>
              <a:rPr lang="en-US" sz="3319" spc="-66">
                <a:solidFill>
                  <a:srgbClr val="000000"/>
                </a:solidFill>
                <a:latin typeface="Nunito"/>
                <a:ea typeface="Nunito"/>
                <a:cs typeface="Nunito"/>
                <a:sym typeface="Nunito"/>
              </a:rPr>
              <a:t>Si ustedes me preguntan qué maestro les va a enseñar Matemáticas, mi respuesta será que ninguno, si me preguntan en que libro van a aprender matemáticas, mi respuesta será que en ninguno.</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667549" y="4255605"/>
            <a:ext cx="8743570" cy="5825403"/>
          </a:xfrm>
          <a:custGeom>
            <a:avLst/>
            <a:gdLst/>
            <a:ahLst/>
            <a:cxnLst/>
            <a:rect l="l" t="t" r="r" b="b"/>
            <a:pathLst>
              <a:path w="8743570" h="5825403">
                <a:moveTo>
                  <a:pt x="0" y="0"/>
                </a:moveTo>
                <a:lnTo>
                  <a:pt x="8743570" y="0"/>
                </a:lnTo>
                <a:lnTo>
                  <a:pt x="8743570" y="5825403"/>
                </a:lnTo>
                <a:lnTo>
                  <a:pt x="0" y="5825403"/>
                </a:lnTo>
                <a:lnTo>
                  <a:pt x="0" y="0"/>
                </a:lnTo>
                <a:close/>
              </a:path>
            </a:pathLst>
          </a:custGeom>
          <a:blipFill>
            <a:blip r:embed="rId4"/>
            <a:stretch>
              <a:fillRect/>
            </a:stretch>
          </a:blipFill>
        </p:spPr>
        <p:txBody>
          <a:bodyPr/>
          <a:lstStyle/>
          <a:p>
            <a:endParaRPr lang="es-MX"/>
          </a:p>
        </p:txBody>
      </p:sp>
      <p:sp>
        <p:nvSpPr>
          <p:cNvPr id="4" name="TextBox 4"/>
          <p:cNvSpPr txBox="1"/>
          <p:nvPr/>
        </p:nvSpPr>
        <p:spPr>
          <a:xfrm>
            <a:off x="1028700" y="571335"/>
            <a:ext cx="16230600" cy="3684270"/>
          </a:xfrm>
          <a:prstGeom prst="rect">
            <a:avLst/>
          </a:prstGeom>
        </p:spPr>
        <p:txBody>
          <a:bodyPr lIns="0" tIns="0" rIns="0" bIns="0" rtlCol="0" anchor="t">
            <a:spAutoFit/>
          </a:bodyPr>
          <a:lstStyle/>
          <a:p>
            <a:pPr algn="ctr">
              <a:lnSpc>
                <a:spcPts val="5880"/>
              </a:lnSpc>
              <a:spcBef>
                <a:spcPct val="0"/>
              </a:spcBef>
            </a:pPr>
            <a:r>
              <a:rPr lang="en-US" sz="4200" spc="-84">
                <a:solidFill>
                  <a:srgbClr val="000000"/>
                </a:solidFill>
                <a:latin typeface="Nunito"/>
                <a:ea typeface="Nunito"/>
                <a:cs typeface="Nunito"/>
                <a:sym typeface="Nunito"/>
              </a:rPr>
              <a:t>Porque para mí, el aprendizaje de las Matemáticas va más allá de un proceso lineal, es una amalgama, una mezcla de las habilidades propias de cada persona, el uso de todos y cada de mis sentidos, es observar el entorno, el universo para observar realmente la armonía y conexión de cada parte para comprender el todo.</a:t>
            </a:r>
          </a:p>
        </p:txBody>
      </p:sp>
      <p:sp>
        <p:nvSpPr>
          <p:cNvPr id="5" name="TextBox 5"/>
          <p:cNvSpPr txBox="1"/>
          <p:nvPr/>
        </p:nvSpPr>
        <p:spPr>
          <a:xfrm>
            <a:off x="7388007" y="8642810"/>
            <a:ext cx="10342379" cy="869642"/>
          </a:xfrm>
          <a:prstGeom prst="rect">
            <a:avLst/>
          </a:prstGeom>
        </p:spPr>
        <p:txBody>
          <a:bodyPr lIns="0" tIns="0" rIns="0" bIns="0" rtlCol="0" anchor="t">
            <a:spAutoFit/>
          </a:bodyPr>
          <a:lstStyle/>
          <a:p>
            <a:pPr algn="l">
              <a:lnSpc>
                <a:spcPts val="3516"/>
              </a:lnSpc>
            </a:pPr>
            <a:r>
              <a:rPr lang="en-US" sz="2512" b="1" spc="-50">
                <a:solidFill>
                  <a:srgbClr val="000000"/>
                </a:solidFill>
                <a:latin typeface="Nunito Bold"/>
                <a:ea typeface="Nunito Bold"/>
                <a:cs typeface="Nunito Bold"/>
                <a:sym typeface="Nunito Bold"/>
              </a:rPr>
              <a:t>No hay un método para resolver problemas, yo lo que puedo darles son simples consejos para poder resolver cualquier problema.</a:t>
            </a: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8479" y="2258502"/>
            <a:ext cx="1111295" cy="1111295"/>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0A392"/>
            </a:solidFill>
          </p:spPr>
          <p:txBody>
            <a:bodyPr/>
            <a:lstStyle/>
            <a:p>
              <a:endParaRPr lang="es-MX"/>
            </a:p>
          </p:txBody>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6439"/>
                </a:lnSpc>
              </a:pPr>
              <a:r>
                <a:rPr lang="en-US" sz="4599">
                  <a:solidFill>
                    <a:srgbClr val="FFFFFF"/>
                  </a:solidFill>
                  <a:latin typeface="Boulder"/>
                  <a:ea typeface="Boulder"/>
                  <a:cs typeface="Boulder"/>
                  <a:sym typeface="Boulder"/>
                </a:rPr>
                <a:t>01</a:t>
              </a:r>
            </a:p>
          </p:txBody>
        </p:sp>
      </p:grpSp>
      <p:grpSp>
        <p:nvGrpSpPr>
          <p:cNvPr id="5" name="Group 5"/>
          <p:cNvGrpSpPr/>
          <p:nvPr/>
        </p:nvGrpSpPr>
        <p:grpSpPr>
          <a:xfrm>
            <a:off x="1678479" y="8650954"/>
            <a:ext cx="1111295" cy="1111295"/>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7C4D6"/>
            </a:solidFill>
          </p:spPr>
          <p:txBody>
            <a:bodyPr/>
            <a:lstStyle/>
            <a:p>
              <a:endParaRPr lang="es-MX"/>
            </a:p>
          </p:txBody>
        </p:sp>
        <p:sp>
          <p:nvSpPr>
            <p:cNvPr id="7" name="TextBox 7"/>
            <p:cNvSpPr txBox="1"/>
            <p:nvPr/>
          </p:nvSpPr>
          <p:spPr>
            <a:xfrm>
              <a:off x="0" y="-85725"/>
              <a:ext cx="812800" cy="898525"/>
            </a:xfrm>
            <a:prstGeom prst="rect">
              <a:avLst/>
            </a:prstGeom>
          </p:spPr>
          <p:txBody>
            <a:bodyPr lIns="50800" tIns="50800" rIns="50800" bIns="50800" rtlCol="0" anchor="ctr"/>
            <a:lstStyle/>
            <a:p>
              <a:pPr algn="ctr">
                <a:lnSpc>
                  <a:spcPts val="6439"/>
                </a:lnSpc>
              </a:pPr>
              <a:r>
                <a:rPr lang="en-US" sz="4599">
                  <a:solidFill>
                    <a:srgbClr val="FFFFFF"/>
                  </a:solidFill>
                  <a:latin typeface="Boulder"/>
                  <a:ea typeface="Boulder"/>
                  <a:cs typeface="Boulder"/>
                  <a:sym typeface="Boulder"/>
                </a:rPr>
                <a:t>05</a:t>
              </a:r>
            </a:p>
          </p:txBody>
        </p:sp>
      </p:grpSp>
      <p:sp>
        <p:nvSpPr>
          <p:cNvPr id="8" name="Freeform 8"/>
          <p:cNvSpPr/>
          <p:nvPr/>
        </p:nvSpPr>
        <p:spPr>
          <a:xfrm rot="9336648">
            <a:off x="-11286615" y="8539436"/>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grpSp>
        <p:nvGrpSpPr>
          <p:cNvPr id="9" name="Group 9"/>
          <p:cNvGrpSpPr/>
          <p:nvPr/>
        </p:nvGrpSpPr>
        <p:grpSpPr>
          <a:xfrm>
            <a:off x="1678479" y="3799872"/>
            <a:ext cx="1111295" cy="1111295"/>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EA4F8B"/>
            </a:solidFill>
          </p:spPr>
          <p:txBody>
            <a:bodyPr/>
            <a:lstStyle/>
            <a:p>
              <a:endParaRPr lang="es-MX"/>
            </a:p>
          </p:txBody>
        </p:sp>
        <p:sp>
          <p:nvSpPr>
            <p:cNvPr id="11" name="TextBox 11"/>
            <p:cNvSpPr txBox="1"/>
            <p:nvPr/>
          </p:nvSpPr>
          <p:spPr>
            <a:xfrm>
              <a:off x="0" y="-85725"/>
              <a:ext cx="812800" cy="898525"/>
            </a:xfrm>
            <a:prstGeom prst="rect">
              <a:avLst/>
            </a:prstGeom>
          </p:spPr>
          <p:txBody>
            <a:bodyPr lIns="50800" tIns="50800" rIns="50800" bIns="50800" rtlCol="0" anchor="ctr"/>
            <a:lstStyle/>
            <a:p>
              <a:pPr algn="ctr">
                <a:lnSpc>
                  <a:spcPts val="6439"/>
                </a:lnSpc>
              </a:pPr>
              <a:r>
                <a:rPr lang="en-US" sz="4599">
                  <a:solidFill>
                    <a:srgbClr val="FFFFFF"/>
                  </a:solidFill>
                  <a:latin typeface="Boulder"/>
                  <a:ea typeface="Boulder"/>
                  <a:cs typeface="Boulder"/>
                  <a:sym typeface="Boulder"/>
                </a:rPr>
                <a:t>02</a:t>
              </a:r>
            </a:p>
          </p:txBody>
        </p:sp>
      </p:grpSp>
      <p:grpSp>
        <p:nvGrpSpPr>
          <p:cNvPr id="12" name="Group 12"/>
          <p:cNvGrpSpPr/>
          <p:nvPr/>
        </p:nvGrpSpPr>
        <p:grpSpPr>
          <a:xfrm>
            <a:off x="1678479" y="5339792"/>
            <a:ext cx="1111295" cy="1111295"/>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7D1BB"/>
            </a:solidFill>
          </p:spPr>
          <p:txBody>
            <a:bodyPr/>
            <a:lstStyle/>
            <a:p>
              <a:endParaRPr lang="es-MX"/>
            </a:p>
          </p:txBody>
        </p:sp>
        <p:sp>
          <p:nvSpPr>
            <p:cNvPr id="14" name="TextBox 14"/>
            <p:cNvSpPr txBox="1"/>
            <p:nvPr/>
          </p:nvSpPr>
          <p:spPr>
            <a:xfrm>
              <a:off x="0" y="-85725"/>
              <a:ext cx="812800" cy="898525"/>
            </a:xfrm>
            <a:prstGeom prst="rect">
              <a:avLst/>
            </a:prstGeom>
          </p:spPr>
          <p:txBody>
            <a:bodyPr lIns="50800" tIns="50800" rIns="50800" bIns="50800" rtlCol="0" anchor="ctr"/>
            <a:lstStyle/>
            <a:p>
              <a:pPr algn="ctr">
                <a:lnSpc>
                  <a:spcPts val="6439"/>
                </a:lnSpc>
              </a:pPr>
              <a:r>
                <a:rPr lang="en-US" sz="4599">
                  <a:solidFill>
                    <a:srgbClr val="FFFFFF"/>
                  </a:solidFill>
                  <a:latin typeface="Boulder"/>
                  <a:ea typeface="Boulder"/>
                  <a:cs typeface="Boulder"/>
                  <a:sym typeface="Boulder"/>
                </a:rPr>
                <a:t>03</a:t>
              </a:r>
            </a:p>
          </p:txBody>
        </p:sp>
      </p:grpSp>
      <p:grpSp>
        <p:nvGrpSpPr>
          <p:cNvPr id="15" name="Group 15"/>
          <p:cNvGrpSpPr/>
          <p:nvPr/>
        </p:nvGrpSpPr>
        <p:grpSpPr>
          <a:xfrm>
            <a:off x="1678479" y="6903389"/>
            <a:ext cx="1111295" cy="1111295"/>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9A9DC4"/>
            </a:solidFill>
          </p:spPr>
          <p:txBody>
            <a:bodyPr/>
            <a:lstStyle/>
            <a:p>
              <a:endParaRPr lang="es-MX"/>
            </a:p>
          </p:txBody>
        </p:sp>
        <p:sp>
          <p:nvSpPr>
            <p:cNvPr id="17" name="TextBox 17"/>
            <p:cNvSpPr txBox="1"/>
            <p:nvPr/>
          </p:nvSpPr>
          <p:spPr>
            <a:xfrm>
              <a:off x="0" y="-85725"/>
              <a:ext cx="812800" cy="898525"/>
            </a:xfrm>
            <a:prstGeom prst="rect">
              <a:avLst/>
            </a:prstGeom>
          </p:spPr>
          <p:txBody>
            <a:bodyPr lIns="50800" tIns="50800" rIns="50800" bIns="50800" rtlCol="0" anchor="ctr"/>
            <a:lstStyle/>
            <a:p>
              <a:pPr algn="ctr">
                <a:lnSpc>
                  <a:spcPts val="6439"/>
                </a:lnSpc>
              </a:pPr>
              <a:r>
                <a:rPr lang="en-US" sz="4599">
                  <a:solidFill>
                    <a:srgbClr val="FFFFFF"/>
                  </a:solidFill>
                  <a:latin typeface="Boulder"/>
                  <a:ea typeface="Boulder"/>
                  <a:cs typeface="Boulder"/>
                  <a:sym typeface="Boulder"/>
                </a:rPr>
                <a:t>04</a:t>
              </a:r>
            </a:p>
          </p:txBody>
        </p:sp>
      </p:grpSp>
      <p:sp>
        <p:nvSpPr>
          <p:cNvPr id="18" name="TextBox 18"/>
          <p:cNvSpPr txBox="1"/>
          <p:nvPr/>
        </p:nvSpPr>
        <p:spPr>
          <a:xfrm>
            <a:off x="825556" y="1080002"/>
            <a:ext cx="16108142" cy="533656"/>
          </a:xfrm>
          <a:prstGeom prst="rect">
            <a:avLst/>
          </a:prstGeom>
        </p:spPr>
        <p:txBody>
          <a:bodyPr lIns="0" tIns="0" rIns="0" bIns="0" rtlCol="0" anchor="t">
            <a:spAutoFit/>
          </a:bodyPr>
          <a:lstStyle/>
          <a:p>
            <a:pPr algn="l">
              <a:lnSpc>
                <a:spcPts val="4018"/>
              </a:lnSpc>
            </a:pPr>
            <a:r>
              <a:rPr lang="en-US" sz="4100">
                <a:solidFill>
                  <a:srgbClr val="000000"/>
                </a:solidFill>
                <a:latin typeface="Boulder"/>
                <a:ea typeface="Boulder"/>
                <a:cs typeface="Boulder"/>
                <a:sym typeface="Boulder"/>
              </a:rPr>
              <a:t>PARA PODER RESOLVER CUALQUIER PROBLEMA:</a:t>
            </a:r>
          </a:p>
        </p:txBody>
      </p:sp>
      <p:sp>
        <p:nvSpPr>
          <p:cNvPr id="19" name="Freeform 19"/>
          <p:cNvSpPr/>
          <p:nvPr/>
        </p:nvSpPr>
        <p:spPr>
          <a:xfrm rot="10529185">
            <a:off x="10028064" y="-12602287"/>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
        <p:nvSpPr>
          <p:cNvPr id="20" name="Freeform 20"/>
          <p:cNvSpPr/>
          <p:nvPr/>
        </p:nvSpPr>
        <p:spPr>
          <a:xfrm>
            <a:off x="16021081" y="413166"/>
            <a:ext cx="1765540" cy="2400983"/>
          </a:xfrm>
          <a:custGeom>
            <a:avLst/>
            <a:gdLst/>
            <a:ahLst/>
            <a:cxnLst/>
            <a:rect l="l" t="t" r="r" b="b"/>
            <a:pathLst>
              <a:path w="1765540" h="2400983">
                <a:moveTo>
                  <a:pt x="0" y="0"/>
                </a:moveTo>
                <a:lnTo>
                  <a:pt x="1765541" y="0"/>
                </a:lnTo>
                <a:lnTo>
                  <a:pt x="1765541" y="2400983"/>
                </a:lnTo>
                <a:lnTo>
                  <a:pt x="0" y="2400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s-MX"/>
          </a:p>
        </p:txBody>
      </p:sp>
      <p:sp>
        <p:nvSpPr>
          <p:cNvPr id="21" name="TextBox 21"/>
          <p:cNvSpPr txBox="1"/>
          <p:nvPr/>
        </p:nvSpPr>
        <p:spPr>
          <a:xfrm>
            <a:off x="2972070" y="2269523"/>
            <a:ext cx="13049011" cy="2025649"/>
          </a:xfrm>
          <a:prstGeom prst="rect">
            <a:avLst/>
          </a:prstGeom>
        </p:spPr>
        <p:txBody>
          <a:bodyPr lIns="0" tIns="0" rIns="0" bIns="0" rtlCol="0" anchor="t">
            <a:spAutoFit/>
          </a:bodyPr>
          <a:lstStyle/>
          <a:p>
            <a:pPr algn="l">
              <a:lnSpc>
                <a:spcPts val="4200"/>
              </a:lnSpc>
            </a:pPr>
            <a:r>
              <a:rPr lang="en-US" sz="3000" spc="-60">
                <a:solidFill>
                  <a:srgbClr val="000000"/>
                </a:solidFill>
                <a:latin typeface="Nunito"/>
                <a:ea typeface="Nunito"/>
                <a:cs typeface="Nunito"/>
                <a:sym typeface="Nunito"/>
              </a:rPr>
              <a:t>Leer detenidamente mi problema hasta entenderlo, hasta comprenderlo y sobre todo hasta imaginarlo. </a:t>
            </a:r>
          </a:p>
          <a:p>
            <a:pPr algn="l">
              <a:lnSpc>
                <a:spcPts val="4200"/>
              </a:lnSpc>
            </a:pPr>
            <a:endParaRPr lang="en-US" sz="3000" spc="-60">
              <a:solidFill>
                <a:srgbClr val="000000"/>
              </a:solidFill>
              <a:latin typeface="Nunito"/>
              <a:ea typeface="Nunito"/>
              <a:cs typeface="Nunito"/>
              <a:sym typeface="Nunito"/>
            </a:endParaRPr>
          </a:p>
          <a:p>
            <a:pPr algn="l">
              <a:lnSpc>
                <a:spcPts val="3500"/>
              </a:lnSpc>
              <a:spcBef>
                <a:spcPct val="0"/>
              </a:spcBef>
            </a:pPr>
            <a:endParaRPr lang="en-US" sz="3000" spc="-60">
              <a:solidFill>
                <a:srgbClr val="000000"/>
              </a:solidFill>
              <a:latin typeface="Nunito"/>
              <a:ea typeface="Nunito"/>
              <a:cs typeface="Nunito"/>
              <a:sym typeface="Nunito"/>
            </a:endParaRPr>
          </a:p>
        </p:txBody>
      </p:sp>
      <p:sp>
        <p:nvSpPr>
          <p:cNvPr id="22" name="TextBox 22"/>
          <p:cNvSpPr txBox="1"/>
          <p:nvPr/>
        </p:nvSpPr>
        <p:spPr>
          <a:xfrm>
            <a:off x="2972070" y="3763882"/>
            <a:ext cx="13484657" cy="1492249"/>
          </a:xfrm>
          <a:prstGeom prst="rect">
            <a:avLst/>
          </a:prstGeom>
        </p:spPr>
        <p:txBody>
          <a:bodyPr lIns="0" tIns="0" rIns="0" bIns="0" rtlCol="0" anchor="t">
            <a:spAutoFit/>
          </a:bodyPr>
          <a:lstStyle/>
          <a:p>
            <a:pPr algn="l">
              <a:lnSpc>
                <a:spcPts val="4200"/>
              </a:lnSpc>
            </a:pPr>
            <a:r>
              <a:rPr lang="en-US" sz="3000" spc="-60">
                <a:solidFill>
                  <a:srgbClr val="000000"/>
                </a:solidFill>
                <a:latin typeface="Nunito"/>
                <a:ea typeface="Nunito"/>
                <a:cs typeface="Nunito"/>
                <a:sym typeface="Nunito"/>
              </a:rPr>
              <a:t>Apoyarme por medio de un dibujo, una gráfica, una tabla, cualquier percepción visual que me permita hacer uso de más sentidos.</a:t>
            </a:r>
          </a:p>
          <a:p>
            <a:pPr algn="l">
              <a:lnSpc>
                <a:spcPts val="3500"/>
              </a:lnSpc>
              <a:spcBef>
                <a:spcPct val="0"/>
              </a:spcBef>
            </a:pPr>
            <a:endParaRPr lang="en-US" sz="3000" spc="-60">
              <a:solidFill>
                <a:srgbClr val="000000"/>
              </a:solidFill>
              <a:latin typeface="Nunito"/>
              <a:ea typeface="Nunito"/>
              <a:cs typeface="Nunito"/>
              <a:sym typeface="Nunito"/>
            </a:endParaRPr>
          </a:p>
        </p:txBody>
      </p:sp>
      <p:sp>
        <p:nvSpPr>
          <p:cNvPr id="23" name="TextBox 23"/>
          <p:cNvSpPr txBox="1"/>
          <p:nvPr/>
        </p:nvSpPr>
        <p:spPr>
          <a:xfrm>
            <a:off x="2972070" y="5319358"/>
            <a:ext cx="14533697" cy="1543051"/>
          </a:xfrm>
          <a:prstGeom prst="rect">
            <a:avLst/>
          </a:prstGeom>
        </p:spPr>
        <p:txBody>
          <a:bodyPr lIns="0" tIns="0" rIns="0" bIns="0" rtlCol="0" anchor="t">
            <a:spAutoFit/>
          </a:bodyPr>
          <a:lstStyle/>
          <a:p>
            <a:pPr algn="l">
              <a:lnSpc>
                <a:spcPts val="4199"/>
              </a:lnSpc>
              <a:spcBef>
                <a:spcPct val="0"/>
              </a:spcBef>
            </a:pPr>
            <a:r>
              <a:rPr lang="en-US" sz="2999">
                <a:solidFill>
                  <a:srgbClr val="000000"/>
                </a:solidFill>
                <a:latin typeface="Nunito"/>
                <a:ea typeface="Nunito"/>
                <a:cs typeface="Nunito"/>
                <a:sym typeface="Nunito"/>
              </a:rPr>
              <a:t>Determinar cuántos y cuáles son los valores desconocidos en mi problema, y asignarles una variable.</a:t>
            </a:r>
          </a:p>
          <a:p>
            <a:pPr algn="l">
              <a:lnSpc>
                <a:spcPts val="4199"/>
              </a:lnSpc>
              <a:spcBef>
                <a:spcPct val="0"/>
              </a:spcBef>
            </a:pPr>
            <a:endParaRPr lang="en-US" sz="2999">
              <a:solidFill>
                <a:srgbClr val="000000"/>
              </a:solidFill>
              <a:latin typeface="Nunito"/>
              <a:ea typeface="Nunito"/>
              <a:cs typeface="Nunito"/>
              <a:sym typeface="Nunito"/>
            </a:endParaRPr>
          </a:p>
        </p:txBody>
      </p:sp>
      <p:sp>
        <p:nvSpPr>
          <p:cNvPr id="24" name="TextBox 24"/>
          <p:cNvSpPr txBox="1"/>
          <p:nvPr/>
        </p:nvSpPr>
        <p:spPr>
          <a:xfrm>
            <a:off x="2972070" y="6925636"/>
            <a:ext cx="14736317" cy="1019176"/>
          </a:xfrm>
          <a:prstGeom prst="rect">
            <a:avLst/>
          </a:prstGeom>
        </p:spPr>
        <p:txBody>
          <a:bodyPr lIns="0" tIns="0" rIns="0" bIns="0" rtlCol="0" anchor="t">
            <a:spAutoFit/>
          </a:bodyPr>
          <a:lstStyle/>
          <a:p>
            <a:pPr algn="l">
              <a:lnSpc>
                <a:spcPts val="4199"/>
              </a:lnSpc>
              <a:spcBef>
                <a:spcPct val="0"/>
              </a:spcBef>
            </a:pPr>
            <a:r>
              <a:rPr lang="en-US" sz="2999">
                <a:solidFill>
                  <a:srgbClr val="000000"/>
                </a:solidFill>
                <a:latin typeface="Nunito"/>
                <a:ea typeface="Nunito"/>
                <a:cs typeface="Nunito"/>
                <a:sym typeface="Nunito"/>
              </a:rPr>
              <a:t>Relacionar los valores conocidos con los desconocidos para lograr plantear la(s) ecuación(es).</a:t>
            </a:r>
          </a:p>
        </p:txBody>
      </p:sp>
      <p:sp>
        <p:nvSpPr>
          <p:cNvPr id="25" name="TextBox 25"/>
          <p:cNvSpPr txBox="1"/>
          <p:nvPr/>
        </p:nvSpPr>
        <p:spPr>
          <a:xfrm>
            <a:off x="2972070" y="8944937"/>
            <a:ext cx="10553402" cy="495301"/>
          </a:xfrm>
          <a:prstGeom prst="rect">
            <a:avLst/>
          </a:prstGeom>
        </p:spPr>
        <p:txBody>
          <a:bodyPr lIns="0" tIns="0" rIns="0" bIns="0" rtlCol="0" anchor="t">
            <a:spAutoFit/>
          </a:bodyPr>
          <a:lstStyle/>
          <a:p>
            <a:pPr algn="ctr">
              <a:lnSpc>
                <a:spcPts val="4199"/>
              </a:lnSpc>
              <a:spcBef>
                <a:spcPct val="0"/>
              </a:spcBef>
            </a:pPr>
            <a:r>
              <a:rPr lang="en-US" sz="2999">
                <a:solidFill>
                  <a:srgbClr val="000000"/>
                </a:solidFill>
                <a:latin typeface="Nunito"/>
                <a:ea typeface="Nunito"/>
                <a:cs typeface="Nunito"/>
                <a:sym typeface="Nunito"/>
              </a:rPr>
              <a:t>Y finalmente, la parte más sencilla, resolver la(s) ecuación(es).</a:t>
            </a: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767100" cy="10287000"/>
            <a:chOff x="0" y="0"/>
            <a:chExt cx="7689466" cy="13716000"/>
          </a:xfrm>
        </p:grpSpPr>
        <p:pic>
          <p:nvPicPr>
            <p:cNvPr id="3" name="Picture 3"/>
            <p:cNvPicPr>
              <a:picLocks noChangeAspect="1"/>
            </p:cNvPicPr>
            <p:nvPr/>
          </p:nvPicPr>
          <p:blipFill>
            <a:blip r:embed="rId2"/>
            <a:srcRect l="12276" r="12276"/>
            <a:stretch>
              <a:fillRect/>
            </a:stretch>
          </p:blipFill>
          <p:spPr>
            <a:xfrm>
              <a:off x="0" y="0"/>
              <a:ext cx="7689466" cy="6794500"/>
            </a:xfrm>
            <a:prstGeom prst="rect">
              <a:avLst/>
            </a:prstGeom>
          </p:spPr>
        </p:pic>
        <p:pic>
          <p:nvPicPr>
            <p:cNvPr id="4" name="Picture 4"/>
            <p:cNvPicPr>
              <a:picLocks noChangeAspect="1"/>
            </p:cNvPicPr>
            <p:nvPr/>
          </p:nvPicPr>
          <p:blipFill>
            <a:blip r:embed="rId3"/>
            <a:srcRect l="12276" r="12276"/>
            <a:stretch>
              <a:fillRect/>
            </a:stretch>
          </p:blipFill>
          <p:spPr>
            <a:xfrm>
              <a:off x="0" y="6921500"/>
              <a:ext cx="7689466" cy="6794500"/>
            </a:xfrm>
            <a:prstGeom prst="rect">
              <a:avLst/>
            </a:prstGeom>
          </p:spPr>
        </p:pic>
      </p:grpSp>
      <p:sp>
        <p:nvSpPr>
          <p:cNvPr id="5" name="TextBox 5"/>
          <p:cNvSpPr txBox="1"/>
          <p:nvPr/>
        </p:nvSpPr>
        <p:spPr>
          <a:xfrm>
            <a:off x="6845742" y="1152525"/>
            <a:ext cx="10413558" cy="1647063"/>
          </a:xfrm>
          <a:prstGeom prst="rect">
            <a:avLst/>
          </a:prstGeom>
        </p:spPr>
        <p:txBody>
          <a:bodyPr lIns="0" tIns="0" rIns="0" bIns="0" rtlCol="0" anchor="t">
            <a:spAutoFit/>
          </a:bodyPr>
          <a:lstStyle/>
          <a:p>
            <a:pPr algn="l">
              <a:lnSpc>
                <a:spcPts val="6335"/>
              </a:lnSpc>
            </a:pPr>
            <a:r>
              <a:rPr lang="en-US" sz="6399" spc="-127">
                <a:solidFill>
                  <a:srgbClr val="000000"/>
                </a:solidFill>
                <a:latin typeface="Nunito"/>
                <a:ea typeface="Nunito"/>
                <a:cs typeface="Nunito"/>
                <a:sym typeface="Nunito"/>
              </a:rPr>
              <a:t>“El universo está escrito en el lenguaje algebraico”</a:t>
            </a:r>
          </a:p>
        </p:txBody>
      </p:sp>
      <p:sp>
        <p:nvSpPr>
          <p:cNvPr id="6" name="TextBox 6"/>
          <p:cNvSpPr txBox="1"/>
          <p:nvPr/>
        </p:nvSpPr>
        <p:spPr>
          <a:xfrm>
            <a:off x="6845742" y="3586901"/>
            <a:ext cx="10235154" cy="4970591"/>
          </a:xfrm>
          <a:prstGeom prst="rect">
            <a:avLst/>
          </a:prstGeom>
        </p:spPr>
        <p:txBody>
          <a:bodyPr lIns="0" tIns="0" rIns="0" bIns="0" rtlCol="0" anchor="t">
            <a:spAutoFit/>
          </a:bodyPr>
          <a:lstStyle/>
          <a:p>
            <a:pPr algn="l">
              <a:lnSpc>
                <a:spcPts val="3640"/>
              </a:lnSpc>
            </a:pPr>
            <a:endParaRPr dirty="0"/>
          </a:p>
          <a:p>
            <a:pPr algn="l">
              <a:lnSpc>
                <a:spcPts val="4480"/>
              </a:lnSpc>
            </a:pPr>
            <a:r>
              <a:rPr lang="en-US" sz="3200" spc="-64" dirty="0" err="1">
                <a:solidFill>
                  <a:srgbClr val="000000"/>
                </a:solidFill>
                <a:latin typeface="Nunito"/>
                <a:ea typeface="Nunito"/>
                <a:cs typeface="Nunito"/>
                <a:sym typeface="Nunito"/>
              </a:rPr>
              <a:t>Ej</a:t>
            </a:r>
            <a:r>
              <a:rPr lang="en-US" sz="3200" spc="-64" dirty="0">
                <a:solidFill>
                  <a:srgbClr val="000000"/>
                </a:solidFill>
                <a:latin typeface="Nunito"/>
                <a:ea typeface="Nunito"/>
                <a:cs typeface="Nunito"/>
                <a:sym typeface="Nunito"/>
              </a:rPr>
              <a:t>. 1.- Juan </a:t>
            </a:r>
            <a:r>
              <a:rPr lang="en-US" sz="3200" spc="-64" dirty="0" err="1">
                <a:solidFill>
                  <a:srgbClr val="000000"/>
                </a:solidFill>
                <a:latin typeface="Nunito"/>
                <a:ea typeface="Nunito"/>
                <a:cs typeface="Nunito"/>
                <a:sym typeface="Nunito"/>
              </a:rPr>
              <a:t>tiene</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el</a:t>
            </a:r>
            <a:r>
              <a:rPr lang="en-US" sz="3200" spc="-64" dirty="0">
                <a:solidFill>
                  <a:srgbClr val="000000"/>
                </a:solidFill>
                <a:latin typeface="Nunito"/>
                <a:ea typeface="Nunito"/>
                <a:cs typeface="Nunito"/>
                <a:sym typeface="Nunito"/>
              </a:rPr>
              <a:t> doble de la </a:t>
            </a:r>
            <a:r>
              <a:rPr lang="en-US" sz="3200" spc="-64" dirty="0" err="1">
                <a:solidFill>
                  <a:srgbClr val="000000"/>
                </a:solidFill>
                <a:latin typeface="Nunito"/>
                <a:ea typeface="Nunito"/>
                <a:cs typeface="Nunito"/>
                <a:sym typeface="Nunito"/>
              </a:rPr>
              <a:t>edad</a:t>
            </a:r>
            <a:r>
              <a:rPr lang="en-US" sz="3200" spc="-64" dirty="0">
                <a:solidFill>
                  <a:srgbClr val="000000"/>
                </a:solidFill>
                <a:latin typeface="Nunito"/>
                <a:ea typeface="Nunito"/>
                <a:cs typeface="Nunito"/>
                <a:sym typeface="Nunito"/>
              </a:rPr>
              <a:t> de Pedro, </a:t>
            </a:r>
            <a:r>
              <a:rPr lang="en-US" sz="3200" spc="-64" dirty="0" err="1">
                <a:solidFill>
                  <a:srgbClr val="000000"/>
                </a:solidFill>
                <a:latin typeface="Nunito"/>
                <a:ea typeface="Nunito"/>
                <a:cs typeface="Nunito"/>
                <a:sym typeface="Nunito"/>
              </a:rPr>
              <a:t>si</a:t>
            </a:r>
            <a:r>
              <a:rPr lang="en-US" sz="3200" spc="-64" dirty="0">
                <a:solidFill>
                  <a:srgbClr val="000000"/>
                </a:solidFill>
                <a:latin typeface="Nunito"/>
                <a:ea typeface="Nunito"/>
                <a:cs typeface="Nunito"/>
                <a:sym typeface="Nunito"/>
              </a:rPr>
              <a:t> entre ambos </a:t>
            </a:r>
            <a:r>
              <a:rPr lang="en-US" sz="3200" spc="-64" dirty="0" err="1">
                <a:solidFill>
                  <a:srgbClr val="000000"/>
                </a:solidFill>
                <a:latin typeface="Nunito"/>
                <a:ea typeface="Nunito"/>
                <a:cs typeface="Nunito"/>
                <a:sym typeface="Nunito"/>
              </a:rPr>
              <a:t>tiene</a:t>
            </a:r>
            <a:r>
              <a:rPr lang="en-US" sz="3200" spc="-64" dirty="0">
                <a:solidFill>
                  <a:srgbClr val="000000"/>
                </a:solidFill>
                <a:latin typeface="Nunito"/>
                <a:ea typeface="Nunito"/>
                <a:cs typeface="Nunito"/>
                <a:sym typeface="Nunito"/>
              </a:rPr>
              <a:t> 75 </a:t>
            </a:r>
            <a:r>
              <a:rPr lang="en-US" sz="3200" spc="-64" dirty="0" err="1">
                <a:solidFill>
                  <a:srgbClr val="000000"/>
                </a:solidFill>
                <a:latin typeface="Nunito"/>
                <a:ea typeface="Nunito"/>
                <a:cs typeface="Nunito"/>
                <a:sym typeface="Nunito"/>
              </a:rPr>
              <a:t>años</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Qué</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edad</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tiene</a:t>
            </a:r>
            <a:r>
              <a:rPr lang="en-US" sz="3200" spc="-64" dirty="0">
                <a:solidFill>
                  <a:srgbClr val="000000"/>
                </a:solidFill>
                <a:latin typeface="Nunito"/>
                <a:ea typeface="Nunito"/>
                <a:cs typeface="Nunito"/>
                <a:sym typeface="Nunito"/>
              </a:rPr>
              <a:t> Juan y </a:t>
            </a:r>
            <a:r>
              <a:rPr lang="en-US" sz="3200" spc="-64" dirty="0" err="1">
                <a:solidFill>
                  <a:srgbClr val="000000"/>
                </a:solidFill>
                <a:latin typeface="Nunito"/>
                <a:ea typeface="Nunito"/>
                <a:cs typeface="Nunito"/>
                <a:sym typeface="Nunito"/>
              </a:rPr>
              <a:t>qué</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edad</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tiene</a:t>
            </a:r>
            <a:r>
              <a:rPr lang="en-US" sz="3200" spc="-64" dirty="0">
                <a:solidFill>
                  <a:srgbClr val="000000"/>
                </a:solidFill>
                <a:latin typeface="Nunito"/>
                <a:ea typeface="Nunito"/>
                <a:cs typeface="Nunito"/>
                <a:sym typeface="Nunito"/>
              </a:rPr>
              <a:t> Pedro?</a:t>
            </a:r>
          </a:p>
          <a:p>
            <a:pPr algn="l">
              <a:lnSpc>
                <a:spcPts val="4480"/>
              </a:lnSpc>
            </a:pPr>
            <a:r>
              <a:rPr lang="en-US" sz="3200" spc="-64" dirty="0" err="1">
                <a:solidFill>
                  <a:srgbClr val="000000"/>
                </a:solidFill>
                <a:latin typeface="Nunito"/>
                <a:ea typeface="Nunito"/>
                <a:cs typeface="Nunito"/>
                <a:sym typeface="Nunito"/>
              </a:rPr>
              <a:t>Ej</a:t>
            </a:r>
            <a:r>
              <a:rPr lang="en-US" sz="3200" spc="-64" dirty="0">
                <a:solidFill>
                  <a:srgbClr val="000000"/>
                </a:solidFill>
                <a:latin typeface="Nunito"/>
                <a:ea typeface="Nunito"/>
                <a:cs typeface="Nunito"/>
                <a:sym typeface="Nunito"/>
              </a:rPr>
              <a:t>. 2.- ¿</a:t>
            </a:r>
            <a:r>
              <a:rPr lang="en-US" sz="3200" spc="-64" dirty="0" err="1">
                <a:solidFill>
                  <a:srgbClr val="000000"/>
                </a:solidFill>
                <a:latin typeface="Nunito"/>
                <a:ea typeface="Nunito"/>
                <a:cs typeface="Nunito"/>
                <a:sym typeface="Nunito"/>
              </a:rPr>
              <a:t>Cuál</a:t>
            </a:r>
            <a:r>
              <a:rPr lang="en-US" sz="3200" spc="-64" dirty="0">
                <a:solidFill>
                  <a:srgbClr val="000000"/>
                </a:solidFill>
                <a:latin typeface="Nunito"/>
                <a:ea typeface="Nunito"/>
                <a:cs typeface="Nunito"/>
                <a:sym typeface="Nunito"/>
              </a:rPr>
              <a:t> es </a:t>
            </a:r>
            <a:r>
              <a:rPr lang="en-US" sz="3200" spc="-64" dirty="0" err="1">
                <a:solidFill>
                  <a:srgbClr val="000000"/>
                </a:solidFill>
                <a:latin typeface="Nunito"/>
                <a:ea typeface="Nunito"/>
                <a:cs typeface="Nunito"/>
                <a:sym typeface="Nunito"/>
              </a:rPr>
              <a:t>el</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dígito</a:t>
            </a:r>
            <a:r>
              <a:rPr lang="en-US" sz="3200" spc="-64" dirty="0">
                <a:solidFill>
                  <a:srgbClr val="000000"/>
                </a:solidFill>
                <a:latin typeface="Nunito"/>
                <a:ea typeface="Nunito"/>
                <a:cs typeface="Nunito"/>
                <a:sym typeface="Nunito"/>
              </a:rPr>
              <a:t> de las </a:t>
            </a:r>
            <a:r>
              <a:rPr lang="en-US" sz="3200" spc="-64" dirty="0" err="1">
                <a:solidFill>
                  <a:srgbClr val="000000"/>
                </a:solidFill>
                <a:latin typeface="Nunito"/>
                <a:ea typeface="Nunito"/>
                <a:cs typeface="Nunito"/>
                <a:sym typeface="Nunito"/>
              </a:rPr>
              <a:t>decenas</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en</a:t>
            </a:r>
            <a:r>
              <a:rPr lang="en-US" sz="3200" spc="-64" dirty="0">
                <a:solidFill>
                  <a:srgbClr val="000000"/>
                </a:solidFill>
                <a:latin typeface="Nunito"/>
                <a:ea typeface="Nunito"/>
                <a:cs typeface="Nunito"/>
                <a:sym typeface="Nunito"/>
              </a:rPr>
              <a:t> la </a:t>
            </a:r>
            <a:r>
              <a:rPr lang="en-US" sz="3200" spc="-64" dirty="0" err="1">
                <a:solidFill>
                  <a:srgbClr val="000000"/>
                </a:solidFill>
                <a:latin typeface="Nunito"/>
                <a:ea typeface="Nunito"/>
                <a:cs typeface="Nunito"/>
                <a:sym typeface="Nunito"/>
              </a:rPr>
              <a:t>siguiente</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sumatoria</a:t>
            </a:r>
            <a:r>
              <a:rPr lang="en-US" sz="3200" spc="-64" dirty="0">
                <a:solidFill>
                  <a:srgbClr val="000000"/>
                </a:solidFill>
                <a:latin typeface="Nunito"/>
                <a:ea typeface="Nunito"/>
                <a:cs typeface="Nunito"/>
                <a:sym typeface="Nunito"/>
              </a:rPr>
              <a:t>?</a:t>
            </a:r>
          </a:p>
          <a:p>
            <a:pPr algn="l">
              <a:lnSpc>
                <a:spcPts val="4480"/>
              </a:lnSpc>
            </a:pPr>
            <a:r>
              <a:rPr lang="en-US" sz="3200" spc="-64" dirty="0">
                <a:solidFill>
                  <a:srgbClr val="000000"/>
                </a:solidFill>
                <a:latin typeface="Nunito"/>
                <a:ea typeface="Nunito"/>
                <a:cs typeface="Nunito"/>
                <a:sym typeface="Nunito"/>
              </a:rPr>
              <a:t>0!+1!+2!+3!+….+ 2004!?</a:t>
            </a:r>
          </a:p>
          <a:p>
            <a:pPr algn="l">
              <a:lnSpc>
                <a:spcPts val="4480"/>
              </a:lnSpc>
            </a:pPr>
            <a:r>
              <a:rPr lang="en-US" sz="3200" spc="-64" dirty="0" err="1">
                <a:solidFill>
                  <a:srgbClr val="000000"/>
                </a:solidFill>
                <a:latin typeface="Nunito"/>
                <a:ea typeface="Nunito"/>
                <a:cs typeface="Nunito"/>
                <a:sym typeface="Nunito"/>
              </a:rPr>
              <a:t>Ej</a:t>
            </a:r>
            <a:r>
              <a:rPr lang="en-US" sz="3200" spc="-64" dirty="0">
                <a:solidFill>
                  <a:srgbClr val="000000"/>
                </a:solidFill>
                <a:latin typeface="Nunito"/>
                <a:ea typeface="Nunito"/>
                <a:cs typeface="Nunito"/>
                <a:sym typeface="Nunito"/>
              </a:rPr>
              <a:t>. 3.- ¿</a:t>
            </a:r>
            <a:r>
              <a:rPr lang="en-US" sz="3200" spc="-64" dirty="0" err="1">
                <a:solidFill>
                  <a:srgbClr val="000000"/>
                </a:solidFill>
                <a:latin typeface="Nunito"/>
                <a:ea typeface="Nunito"/>
                <a:cs typeface="Nunito"/>
                <a:sym typeface="Nunito"/>
              </a:rPr>
              <a:t>Cuántos</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dígitos</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tiene</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el</a:t>
            </a:r>
            <a:r>
              <a:rPr lang="en-US" sz="3200" spc="-64" dirty="0">
                <a:solidFill>
                  <a:srgbClr val="000000"/>
                </a:solidFill>
                <a:latin typeface="Nunito"/>
                <a:ea typeface="Nunito"/>
                <a:cs typeface="Nunito"/>
                <a:sym typeface="Nunito"/>
              </a:rPr>
              <a:t> </a:t>
            </a:r>
            <a:r>
              <a:rPr lang="en-US" sz="3200" spc="-64" dirty="0" err="1">
                <a:solidFill>
                  <a:srgbClr val="000000"/>
                </a:solidFill>
                <a:latin typeface="Nunito"/>
                <a:ea typeface="Nunito"/>
                <a:cs typeface="Nunito"/>
                <a:sym typeface="Nunito"/>
              </a:rPr>
              <a:t>número</a:t>
            </a:r>
            <a:r>
              <a:rPr lang="en-US" sz="3200" spc="-64" dirty="0">
                <a:solidFill>
                  <a:srgbClr val="000000"/>
                </a:solidFill>
                <a:latin typeface="Nunito"/>
                <a:ea typeface="Nunito"/>
                <a:cs typeface="Nunito"/>
                <a:sym typeface="Nunito"/>
              </a:rPr>
              <a:t> </a:t>
            </a:r>
            <a:r>
              <a:rPr lang="es-ES" sz="3600" dirty="0">
                <a:effectLst/>
                <a:latin typeface="Arial" panose="020B0604020202020204" pitchFamily="34" charset="0"/>
                <a:ea typeface="Calibri" panose="020F0502020204030204" pitchFamily="34" charset="0"/>
              </a:rPr>
              <a:t>N=4</a:t>
            </a:r>
            <a:r>
              <a:rPr lang="es-ES" sz="3600" baseline="30000" dirty="0">
                <a:effectLst/>
                <a:latin typeface="Arial" panose="020B0604020202020204" pitchFamily="34" charset="0"/>
                <a:ea typeface="Calibri" panose="020F0502020204030204" pitchFamily="34" charset="0"/>
              </a:rPr>
              <a:t>994</a:t>
            </a:r>
            <a:r>
              <a:rPr lang="es-ES" sz="3600" dirty="0">
                <a:effectLst/>
                <a:latin typeface="Arial" panose="020B0604020202020204" pitchFamily="34" charset="0"/>
                <a:ea typeface="Calibri" panose="020F0502020204030204" pitchFamily="34" charset="0"/>
              </a:rPr>
              <a:t> + 5</a:t>
            </a:r>
            <a:r>
              <a:rPr lang="es-ES" sz="3600" baseline="30000" dirty="0">
                <a:effectLst/>
                <a:latin typeface="Arial" panose="020B0604020202020204" pitchFamily="34" charset="0"/>
                <a:ea typeface="Calibri" panose="020F0502020204030204" pitchFamily="34" charset="0"/>
              </a:rPr>
              <a:t>1989</a:t>
            </a:r>
            <a:r>
              <a:rPr lang="en-US" sz="3200" spc="-64" dirty="0">
                <a:solidFill>
                  <a:srgbClr val="000000"/>
                </a:solidFill>
                <a:latin typeface="Nunito"/>
                <a:ea typeface="Nunito"/>
                <a:cs typeface="Nunito"/>
                <a:sym typeface="Nunito"/>
              </a:rPr>
              <a:t>?</a:t>
            </a:r>
          </a:p>
          <a:p>
            <a:pPr marL="0" lvl="0" indent="0" algn="l">
              <a:lnSpc>
                <a:spcPts val="3640"/>
              </a:lnSpc>
              <a:spcBef>
                <a:spcPct val="0"/>
              </a:spcBef>
            </a:pPr>
            <a:endParaRPr lang="en-US" sz="3200" spc="-64" dirty="0">
              <a:solidFill>
                <a:srgbClr val="000000"/>
              </a:solidFill>
              <a:latin typeface="Nunito"/>
              <a:ea typeface="Nunito"/>
              <a:cs typeface="Nunito"/>
              <a:sym typeface="Nunito"/>
            </a:endParaRPr>
          </a:p>
        </p:txBody>
      </p:sp>
      <p:sp>
        <p:nvSpPr>
          <p:cNvPr id="7" name="Freeform 7"/>
          <p:cNvSpPr/>
          <p:nvPr/>
        </p:nvSpPr>
        <p:spPr>
          <a:xfrm rot="-1530248">
            <a:off x="3536615" y="8309458"/>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s-MX"/>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Freeform 2"/>
          <p:cNvSpPr/>
          <p:nvPr/>
        </p:nvSpPr>
        <p:spPr>
          <a:xfrm rot="-10432432">
            <a:off x="10201235" y="-11061755"/>
            <a:ext cx="18278226" cy="15785741"/>
          </a:xfrm>
          <a:custGeom>
            <a:avLst/>
            <a:gdLst/>
            <a:ahLst/>
            <a:cxnLst/>
            <a:rect l="l" t="t" r="r" b="b"/>
            <a:pathLst>
              <a:path w="18278226" h="15785741">
                <a:moveTo>
                  <a:pt x="0" y="0"/>
                </a:moveTo>
                <a:lnTo>
                  <a:pt x="18278226" y="0"/>
                </a:lnTo>
                <a:lnTo>
                  <a:pt x="18278226" y="15785741"/>
                </a:lnTo>
                <a:lnTo>
                  <a:pt x="0" y="15785741"/>
                </a:lnTo>
                <a:lnTo>
                  <a:pt x="0" y="0"/>
                </a:lnTo>
                <a:close/>
              </a:path>
            </a:pathLst>
          </a:custGeom>
          <a:blipFill>
            <a:blip r:embed="rId2">
              <a:alphaModFix amt="54000"/>
              <a:extLst>
                <a:ext uri="{96DAC541-7B7A-43D3-8B79-37D633B846F1}">
                  <asvg:svgBlip xmlns:asvg="http://schemas.microsoft.com/office/drawing/2016/SVG/main" r:embed="rId3"/>
                </a:ext>
              </a:extLst>
            </a:blip>
            <a:stretch>
              <a:fillRect/>
            </a:stretch>
          </a:blipFill>
        </p:spPr>
        <p:txBody>
          <a:bodyPr/>
          <a:lstStyle/>
          <a:p>
            <a:endParaRPr lang="es-MX"/>
          </a:p>
        </p:txBody>
      </p:sp>
      <p:sp>
        <p:nvSpPr>
          <p:cNvPr id="3" name="Freeform 3"/>
          <p:cNvSpPr/>
          <p:nvPr/>
        </p:nvSpPr>
        <p:spPr>
          <a:xfrm>
            <a:off x="0" y="4282394"/>
            <a:ext cx="8407117" cy="5884982"/>
          </a:xfrm>
          <a:custGeom>
            <a:avLst/>
            <a:gdLst/>
            <a:ahLst/>
            <a:cxnLst/>
            <a:rect l="l" t="t" r="r" b="b"/>
            <a:pathLst>
              <a:path w="8407117" h="5884982">
                <a:moveTo>
                  <a:pt x="0" y="0"/>
                </a:moveTo>
                <a:lnTo>
                  <a:pt x="8407117" y="0"/>
                </a:lnTo>
                <a:lnTo>
                  <a:pt x="8407117" y="5884982"/>
                </a:lnTo>
                <a:lnTo>
                  <a:pt x="0" y="5884982"/>
                </a:lnTo>
                <a:lnTo>
                  <a:pt x="0" y="0"/>
                </a:lnTo>
                <a:close/>
              </a:path>
            </a:pathLst>
          </a:custGeom>
          <a:blipFill>
            <a:blip r:embed="rId4"/>
            <a:stretch>
              <a:fillRect/>
            </a:stretch>
          </a:blipFill>
        </p:spPr>
        <p:txBody>
          <a:bodyPr/>
          <a:lstStyle/>
          <a:p>
            <a:endParaRPr lang="es-MX"/>
          </a:p>
        </p:txBody>
      </p:sp>
      <p:sp>
        <p:nvSpPr>
          <p:cNvPr id="4" name="TextBox 4"/>
          <p:cNvSpPr txBox="1"/>
          <p:nvPr/>
        </p:nvSpPr>
        <p:spPr>
          <a:xfrm>
            <a:off x="1028700" y="933450"/>
            <a:ext cx="9664452" cy="2621280"/>
          </a:xfrm>
          <a:prstGeom prst="rect">
            <a:avLst/>
          </a:prstGeom>
        </p:spPr>
        <p:txBody>
          <a:bodyPr lIns="0" tIns="0" rIns="0" bIns="0" rtlCol="0" anchor="t">
            <a:spAutoFit/>
          </a:bodyPr>
          <a:lstStyle/>
          <a:p>
            <a:pPr algn="ctr">
              <a:lnSpc>
                <a:spcPts val="7559"/>
              </a:lnSpc>
            </a:pPr>
            <a:r>
              <a:rPr lang="en-US" sz="5399" b="1" spc="-107">
                <a:solidFill>
                  <a:srgbClr val="000000"/>
                </a:solidFill>
                <a:latin typeface="Nunito Bold"/>
                <a:ea typeface="Nunito Bold"/>
                <a:cs typeface="Nunito Bold"/>
                <a:sym typeface="Nunito Bold"/>
              </a:rPr>
              <a:t>¿Las matemáticas son exactas? </a:t>
            </a:r>
          </a:p>
          <a:p>
            <a:pPr algn="ctr">
              <a:lnSpc>
                <a:spcPts val="7559"/>
              </a:lnSpc>
            </a:pPr>
            <a:r>
              <a:rPr lang="en-US" sz="5399" b="1" spc="-107">
                <a:solidFill>
                  <a:srgbClr val="000000"/>
                </a:solidFill>
                <a:latin typeface="Nunito Bold"/>
                <a:ea typeface="Nunito Bold"/>
                <a:cs typeface="Nunito Bold"/>
                <a:sym typeface="Nunito Bold"/>
              </a:rPr>
              <a:t>Vamos a ver si es cierto.</a:t>
            </a:r>
          </a:p>
          <a:p>
            <a:pPr algn="ctr">
              <a:lnSpc>
                <a:spcPts val="5880"/>
              </a:lnSpc>
              <a:spcBef>
                <a:spcPct val="0"/>
              </a:spcBef>
            </a:pPr>
            <a:endParaRPr lang="en-US" sz="5399" b="1" spc="-107">
              <a:solidFill>
                <a:srgbClr val="000000"/>
              </a:solidFill>
              <a:latin typeface="Nunito Bold"/>
              <a:ea typeface="Nunito Bold"/>
              <a:cs typeface="Nunito Bold"/>
              <a:sym typeface="Nunito Bold"/>
            </a:endParaRPr>
          </a:p>
        </p:txBody>
      </p:sp>
      <p:sp>
        <p:nvSpPr>
          <p:cNvPr id="5" name="TextBox 5"/>
          <p:cNvSpPr txBox="1"/>
          <p:nvPr/>
        </p:nvSpPr>
        <p:spPr>
          <a:xfrm>
            <a:off x="8945773" y="6422957"/>
            <a:ext cx="8526918" cy="1546706"/>
          </a:xfrm>
          <a:prstGeom prst="rect">
            <a:avLst/>
          </a:prstGeom>
        </p:spPr>
        <p:txBody>
          <a:bodyPr lIns="0" tIns="0" rIns="0" bIns="0" rtlCol="0" anchor="t">
            <a:spAutoFit/>
          </a:bodyPr>
          <a:lstStyle/>
          <a:p>
            <a:pPr algn="l">
              <a:lnSpc>
                <a:spcPts val="4480"/>
              </a:lnSpc>
            </a:pPr>
            <a:r>
              <a:rPr lang="en-US" sz="3200" b="1" spc="-64">
                <a:solidFill>
                  <a:srgbClr val="000000"/>
                </a:solidFill>
                <a:latin typeface="Nunito Bold"/>
                <a:ea typeface="Nunito Bold"/>
                <a:cs typeface="Nunito Bold"/>
                <a:sym typeface="Nunito Bold"/>
              </a:rPr>
              <a:t>Ej. 4.- Tres personas entran a un hotel.</a:t>
            </a:r>
          </a:p>
          <a:p>
            <a:pPr algn="l">
              <a:lnSpc>
                <a:spcPts val="4480"/>
              </a:lnSpc>
            </a:pPr>
            <a:r>
              <a:rPr lang="en-US" sz="3200" b="1" spc="-64">
                <a:solidFill>
                  <a:srgbClr val="000000"/>
                </a:solidFill>
                <a:latin typeface="Nunito Bold"/>
                <a:ea typeface="Nunito Bold"/>
                <a:cs typeface="Nunito Bold"/>
                <a:sym typeface="Nunito Bold"/>
              </a:rPr>
              <a:t>Ej. 5.- 3, múltiplos de 3 y terminados en 3</a:t>
            </a:r>
          </a:p>
          <a:p>
            <a:pPr algn="l">
              <a:lnSpc>
                <a:spcPts val="3516"/>
              </a:lnSpc>
            </a:pPr>
            <a:endParaRPr lang="en-US" sz="3200" b="1" spc="-64">
              <a:solidFill>
                <a:srgbClr val="000000"/>
              </a:solidFill>
              <a:latin typeface="Nunito Bold"/>
              <a:ea typeface="Nunito Bold"/>
              <a:cs typeface="Nunito Bold"/>
              <a:sym typeface="Nunito Bold"/>
            </a:endParaRP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1063</Words>
  <Application>Microsoft Macintosh PowerPoint</Application>
  <PresentationFormat>Personalizado</PresentationFormat>
  <Paragraphs>70</Paragraphs>
  <Slides>22</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22</vt:i4>
      </vt:variant>
    </vt:vector>
  </HeadingPairs>
  <TitlesOfParts>
    <vt:vector size="30" baseType="lpstr">
      <vt:lpstr>Arial</vt:lpstr>
      <vt:lpstr>Nunito</vt:lpstr>
      <vt:lpstr>Nunito Italics</vt:lpstr>
      <vt:lpstr>Boulder</vt:lpstr>
      <vt:lpstr>Calibri</vt:lpstr>
      <vt:lpstr>Nunito Bold Italics</vt:lpstr>
      <vt:lpstr>Nunito 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Más allá de los números_Profr. Barbosa</dc:title>
  <cp:lastModifiedBy>DIANA ELIZABETH ZAMUDIO PEÑA</cp:lastModifiedBy>
  <cp:revision>4</cp:revision>
  <dcterms:created xsi:type="dcterms:W3CDTF">2006-08-16T00:00:00Z</dcterms:created>
  <dcterms:modified xsi:type="dcterms:W3CDTF">2025-01-17T03:01:53Z</dcterms:modified>
  <dc:identifier>DAGcVK4qwPA</dc:identifier>
</cp:coreProperties>
</file>